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4.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2.xml" ContentType="application/vnd.openxmlformats-officedocument.drawingml.chart+xml"/>
  <Override PartName="/ppt/notesSlides/notesSlide8.xml" ContentType="application/vnd.openxmlformats-officedocument.presentationml.notesSlide+xml"/>
  <Override PartName="/ppt/charts/chart13.xml" ContentType="application/vnd.openxmlformats-officedocument.drawingml.chart+xml"/>
  <Override PartName="/ppt/notesSlides/notesSlide9.xml" ContentType="application/vnd.openxmlformats-officedocument.presentationml.notesSlide+xml"/>
  <Override PartName="/ppt/charts/chart1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5.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6.xml" ContentType="application/vnd.openxmlformats-officedocument.drawingml.chart+xml"/>
  <Override PartName="/ppt/notesSlides/notesSlide14.xml" ContentType="application/vnd.openxmlformats-officedocument.presentationml.notesSlide+xml"/>
  <Override PartName="/ppt/charts/chart17.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8.xml" ContentType="application/vnd.openxmlformats-officedocument.drawingml.chart+xml"/>
  <Override PartName="/ppt/notesSlides/notesSlide17.xml" ContentType="application/vnd.openxmlformats-officedocument.presentationml.notesSlide+xml"/>
  <Override PartName="/ppt/charts/chart1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notesSlides/notesSlide20.xml" ContentType="application/vnd.openxmlformats-officedocument.presentationml.notesSlide+xml"/>
  <Override PartName="/ppt/charts/chart23.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4.xml" ContentType="application/vnd.openxmlformats-officedocument.drawingml.chart+xml"/>
  <Override PartName="/ppt/notesSlides/notesSlide23.xml" ContentType="application/vnd.openxmlformats-officedocument.presentationml.notesSlide+xml"/>
  <Override PartName="/ppt/charts/chart25.xml" ContentType="application/vnd.openxmlformats-officedocument.drawingml.chart+xml"/>
  <Override PartName="/ppt/notesSlides/notesSlide24.xml" ContentType="application/vnd.openxmlformats-officedocument.presentationml.notesSlide+xml"/>
  <Override PartName="/ppt/charts/chart26.xml" ContentType="application/vnd.openxmlformats-officedocument.drawingml.chart+xml"/>
  <Override PartName="/ppt/notesSlides/notesSlide25.xml" ContentType="application/vnd.openxmlformats-officedocument.presentationml.notesSlide+xml"/>
  <Override PartName="/ppt/charts/chart27.xml" ContentType="application/vnd.openxmlformats-officedocument.drawingml.chart+xml"/>
  <Override PartName="/ppt/notesSlides/notesSlide26.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27.xml" ContentType="application/vnd.openxmlformats-officedocument.presentationml.notesSlide+xml"/>
  <Override PartName="/ppt/charts/chart30.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31.xml" ContentType="application/vnd.openxmlformats-officedocument.drawingml.chart+xml"/>
  <Override PartName="/ppt/notesSlides/notesSlide30.xml" ContentType="application/vnd.openxmlformats-officedocument.presentationml.notesSlide+xml"/>
  <Override PartName="/ppt/charts/chart32.xml" ContentType="application/vnd.openxmlformats-officedocument.drawingml.chart+xml"/>
  <Override PartName="/ppt/notesSlides/notesSlide31.xml" ContentType="application/vnd.openxmlformats-officedocument.presentationml.notesSlide+xml"/>
  <Override PartName="/ppt/charts/chart33.xml" ContentType="application/vnd.openxmlformats-officedocument.drawingml.chart+xml"/>
  <Override PartName="/ppt/notesSlides/notesSlide32.xml" ContentType="application/vnd.openxmlformats-officedocument.presentationml.notesSlide+xml"/>
  <Override PartName="/ppt/charts/chart34.xml" ContentType="application/vnd.openxmlformats-officedocument.drawingml.chart+xml"/>
  <Override PartName="/ppt/notesSlides/notesSlide33.xml" ContentType="application/vnd.openxmlformats-officedocument.presentationml.notesSlide+xml"/>
  <Override PartName="/ppt/charts/chart3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367" r:id="rId3"/>
    <p:sldId id="395" r:id="rId4"/>
    <p:sldId id="359" r:id="rId5"/>
    <p:sldId id="386" r:id="rId6"/>
    <p:sldId id="262" r:id="rId7"/>
    <p:sldId id="387" r:id="rId8"/>
    <p:sldId id="264" r:id="rId9"/>
    <p:sldId id="391" r:id="rId10"/>
    <p:sldId id="350" r:id="rId11"/>
    <p:sldId id="371" r:id="rId12"/>
    <p:sldId id="379" r:id="rId13"/>
    <p:sldId id="278" r:id="rId14"/>
    <p:sldId id="360" r:id="rId15"/>
    <p:sldId id="364" r:id="rId16"/>
    <p:sldId id="372" r:id="rId17"/>
    <p:sldId id="380" r:id="rId18"/>
    <p:sldId id="280" r:id="rId19"/>
    <p:sldId id="373" r:id="rId20"/>
    <p:sldId id="378" r:id="rId21"/>
    <p:sldId id="292" r:id="rId22"/>
    <p:sldId id="365" r:id="rId23"/>
    <p:sldId id="374" r:id="rId24"/>
    <p:sldId id="381" r:id="rId25"/>
    <p:sldId id="285" r:id="rId26"/>
    <p:sldId id="392" r:id="rId27"/>
    <p:sldId id="375" r:id="rId28"/>
    <p:sldId id="399" r:id="rId29"/>
    <p:sldId id="396" r:id="rId30"/>
    <p:sldId id="397" r:id="rId31"/>
    <p:sldId id="290" r:id="rId32"/>
    <p:sldId id="376" r:id="rId33"/>
    <p:sldId id="323" r:id="rId34"/>
    <p:sldId id="294" r:id="rId35"/>
    <p:sldId id="296" r:id="rId36"/>
    <p:sldId id="326" r:id="rId37"/>
    <p:sldId id="327" r:id="rId38"/>
    <p:sldId id="389" r:id="rId39"/>
    <p:sldId id="390" r:id="rId40"/>
    <p:sldId id="307" r:id="rId41"/>
    <p:sldId id="377" r:id="rId42"/>
    <p:sldId id="382" r:id="rId43"/>
    <p:sldId id="368" r:id="rId44"/>
    <p:sldId id="369" r:id="rId45"/>
    <p:sldId id="345" r:id="rId46"/>
    <p:sldId id="338" r:id="rId47"/>
    <p:sldId id="342" r:id="rId48"/>
    <p:sldId id="36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97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6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oleObject" Target="file:///E:\Covid%2019\IV-wave_Result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D:\chemi%20failebi\korona\bazebi\IV%20talga\IV%20talga_Sedegebi.xlsx" TargetMode="Externa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D:\chemi%20failebi\korona\bazebi\IV%20talga\IV%20talga_Sedegebi.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ახლანდელი</a:t>
            </a:r>
            <a:endParaRPr lang="en-US"/>
          </a:p>
        </c:rich>
      </c:tx>
      <c:overlay val="0"/>
    </c:title>
    <c:autoTitleDeleted val="0"/>
    <c:plotArea>
      <c:layout>
        <c:manualLayout>
          <c:layoutTarget val="inner"/>
          <c:xMode val="edge"/>
          <c:yMode val="edge"/>
          <c:x val="1.9721612667269066E-2"/>
          <c:y val="2.222222222222224E-2"/>
          <c:w val="0.93794199905339748"/>
          <c:h val="0.73324639107611544"/>
        </c:manualLayout>
      </c:layout>
      <c:barChart>
        <c:barDir val="col"/>
        <c:grouping val="clustered"/>
        <c:varyColors val="0"/>
        <c:ser>
          <c:idx val="0"/>
          <c:order val="0"/>
          <c:tx>
            <c:strRef>
              <c:f>Sheet1!$B$1</c:f>
              <c:strCache>
                <c:ptCount val="1"/>
                <c:pt idx="0">
                  <c:v>სამცხე-ჯავახეთი</c:v>
                </c:pt>
              </c:strCache>
            </c:strRef>
          </c:tx>
          <c:spPr>
            <a:solidFill>
              <a:srgbClr val="4F81BD"/>
            </a:solidFill>
          </c:spPr>
          <c:invertIfNegative val="0"/>
          <c:dLbls>
            <c:dLbl>
              <c:idx val="4"/>
              <c:layout>
                <c:manualLayout>
                  <c:x val="-1.0928961748633887E-2"/>
                  <c:y val="3.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4B1-4840-85AD-4889659A9EBE}"/>
                </c:ext>
              </c:extLst>
            </c:dLbl>
            <c:dLbl>
              <c:idx val="7"/>
              <c:layout>
                <c:manualLayout>
                  <c:x val="-1.0928961748633887E-2"/>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Sheet1!$B$2:$B$12</c:f>
              <c:numCache>
                <c:formatCode>###0.0</c:formatCode>
                <c:ptCount val="11"/>
                <c:pt idx="0">
                  <c:v>16.842105263157887</c:v>
                </c:pt>
                <c:pt idx="1">
                  <c:v>16.842105263157887</c:v>
                </c:pt>
                <c:pt idx="2">
                  <c:v>9.4736842105263293</c:v>
                </c:pt>
                <c:pt idx="3">
                  <c:v>6.5789473684210495</c:v>
                </c:pt>
                <c:pt idx="4">
                  <c:v>5.5263157894736867</c:v>
                </c:pt>
                <c:pt idx="5">
                  <c:v>7.8947368421052566</c:v>
                </c:pt>
                <c:pt idx="6">
                  <c:v>1.3157894736842106</c:v>
                </c:pt>
                <c:pt idx="7" formatCode="####.0">
                  <c:v>0.78947368421052633</c:v>
                </c:pt>
                <c:pt idx="10">
                  <c:v>34.736842105263136</c:v>
                </c:pt>
              </c:numCache>
            </c:numRef>
          </c:val>
          <c:extLst>
            <c:ext xmlns:c16="http://schemas.microsoft.com/office/drawing/2014/chart" uri="{C3380CC4-5D6E-409C-BE32-E72D297353CC}">
              <c16:uniqueId val="{00000000-9A97-4579-ACD8-CD8D6D774CBC}"/>
            </c:ext>
          </c:extLst>
        </c:ser>
        <c:ser>
          <c:idx val="1"/>
          <c:order val="1"/>
          <c:tx>
            <c:strRef>
              <c:f>Sheet1!$C$1</c:f>
              <c:strCache>
                <c:ptCount val="1"/>
                <c:pt idx="0">
                  <c:v>ქვემო ქართლი</c:v>
                </c:pt>
              </c:strCache>
            </c:strRef>
          </c:tx>
          <c:spPr>
            <a:solidFill>
              <a:srgbClr val="C00000"/>
            </a:solidFill>
          </c:spPr>
          <c:invertIfNegative val="0"/>
          <c:dLbls>
            <c:dLbl>
              <c:idx val="1"/>
              <c:layout>
                <c:manualLayout>
                  <c:x val="-2.7322404371584686E-3"/>
                  <c:y val="4.68750000000000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4B1-4840-85AD-4889659A9EBE}"/>
                </c:ext>
              </c:extLst>
            </c:dLbl>
            <c:dLbl>
              <c:idx val="2"/>
              <c:layout>
                <c:manualLayout>
                  <c:x val="2.7322404371584686E-3"/>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4B1-4840-85AD-4889659A9EBE}"/>
                </c:ext>
              </c:extLst>
            </c:dLbl>
            <c:dLbl>
              <c:idx val="3"/>
              <c:layout>
                <c:manualLayout>
                  <c:x val="0"/>
                  <c:y val="3.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4B1-4840-85AD-4889659A9EBE}"/>
                </c:ext>
              </c:extLst>
            </c:dLbl>
            <c:dLbl>
              <c:idx val="7"/>
              <c:layout>
                <c:manualLayout>
                  <c:x val="0"/>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4B1-4840-85AD-4889659A9EBE}"/>
                </c:ext>
              </c:extLst>
            </c:dLbl>
            <c:dLbl>
              <c:idx val="9"/>
              <c:layout>
                <c:manualLayout>
                  <c:x val="-2.7322404371584686E-3"/>
                  <c:y val="-4.68749999999999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Sheet1!$C$2:$C$12</c:f>
              <c:numCache>
                <c:formatCode>###0.0</c:formatCode>
                <c:ptCount val="11"/>
                <c:pt idx="0">
                  <c:v>30</c:v>
                </c:pt>
                <c:pt idx="1">
                  <c:v>16.578947368421041</c:v>
                </c:pt>
                <c:pt idx="2">
                  <c:v>9.4736842105263293</c:v>
                </c:pt>
                <c:pt idx="3">
                  <c:v>5.5263157894736867</c:v>
                </c:pt>
                <c:pt idx="4">
                  <c:v>5.7894736842105328</c:v>
                </c:pt>
                <c:pt idx="5">
                  <c:v>2.8947368421052642</c:v>
                </c:pt>
                <c:pt idx="6">
                  <c:v>5</c:v>
                </c:pt>
                <c:pt idx="7" formatCode="####.0">
                  <c:v>0.78947368421052633</c:v>
                </c:pt>
                <c:pt idx="9">
                  <c:v>1.0526315789473684</c:v>
                </c:pt>
                <c:pt idx="10">
                  <c:v>22.894736842105242</c:v>
                </c:pt>
              </c:numCache>
            </c:numRef>
          </c:val>
          <c:extLst>
            <c:ext xmlns:c16="http://schemas.microsoft.com/office/drawing/2014/chart" uri="{C3380CC4-5D6E-409C-BE32-E72D297353CC}">
              <c16:uniqueId val="{00000001-9A97-4579-ACD8-CD8D6D774CBC}"/>
            </c:ext>
          </c:extLst>
        </c:ser>
        <c:ser>
          <c:idx val="2"/>
          <c:order val="2"/>
          <c:tx>
            <c:strRef>
              <c:f>Sheet1!$D$1</c:f>
              <c:strCache>
                <c:ptCount val="1"/>
                <c:pt idx="0">
                  <c:v>მესამე ტალღა</c:v>
                </c:pt>
              </c:strCache>
            </c:strRef>
          </c:tx>
          <c:invertIfNegative val="0"/>
          <c:dLbls>
            <c:dLbl>
              <c:idx val="4"/>
              <c:layout>
                <c:manualLayout>
                  <c:x val="5.4644808743169373E-3"/>
                  <c:y val="4.68749999999999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4B1-4840-85AD-4889659A9EBE}"/>
                </c:ext>
              </c:extLst>
            </c:dLbl>
            <c:dLbl>
              <c:idx val="5"/>
              <c:layout>
                <c:manualLayout>
                  <c:x val="2.7322404371584686E-3"/>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4B1-4840-85AD-4889659A9EBE}"/>
                </c:ext>
              </c:extLst>
            </c:dLbl>
            <c:dLbl>
              <c:idx val="7"/>
              <c:layout>
                <c:manualLayout>
                  <c:x val="1.3661202185792349E-2"/>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Sheet1!$D$2:$D$12</c:f>
              <c:numCache>
                <c:formatCode>###0.0</c:formatCode>
                <c:ptCount val="11"/>
                <c:pt idx="0">
                  <c:v>23.6</c:v>
                </c:pt>
                <c:pt idx="1">
                  <c:v>17.7</c:v>
                </c:pt>
                <c:pt idx="2">
                  <c:v>9.2000000000000011</c:v>
                </c:pt>
                <c:pt idx="3">
                  <c:v>6.9</c:v>
                </c:pt>
                <c:pt idx="4">
                  <c:v>6.5</c:v>
                </c:pt>
                <c:pt idx="5">
                  <c:v>5.0999999999999996</c:v>
                </c:pt>
                <c:pt idx="6">
                  <c:v>3</c:v>
                </c:pt>
                <c:pt idx="7">
                  <c:v>1.3</c:v>
                </c:pt>
                <c:pt idx="8" formatCode="####.0">
                  <c:v>0.9</c:v>
                </c:pt>
                <c:pt idx="9">
                  <c:v>1.1000000000000001</c:v>
                </c:pt>
                <c:pt idx="10">
                  <c:v>24.7</c:v>
                </c:pt>
              </c:numCache>
            </c:numRef>
          </c:val>
          <c:extLst>
            <c:ext xmlns:c16="http://schemas.microsoft.com/office/drawing/2014/chart" uri="{C3380CC4-5D6E-409C-BE32-E72D297353CC}">
              <c16:uniqueId val="{0000000A-24B1-4840-85AD-4889659A9EBE}"/>
            </c:ext>
          </c:extLst>
        </c:ser>
        <c:dLbls>
          <c:showLegendKey val="0"/>
          <c:showVal val="0"/>
          <c:showCatName val="0"/>
          <c:showSerName val="0"/>
          <c:showPercent val="0"/>
          <c:showBubbleSize val="0"/>
        </c:dLbls>
        <c:gapWidth val="75"/>
        <c:axId val="141169408"/>
        <c:axId val="141170944"/>
      </c:barChart>
      <c:catAx>
        <c:axId val="141169408"/>
        <c:scaling>
          <c:orientation val="minMax"/>
        </c:scaling>
        <c:delete val="0"/>
        <c:axPos val="b"/>
        <c:numFmt formatCode="General" sourceLinked="0"/>
        <c:majorTickMark val="none"/>
        <c:minorTickMark val="none"/>
        <c:tickLblPos val="nextTo"/>
        <c:txPr>
          <a:bodyPr rot="-5400000" vert="horz"/>
          <a:lstStyle/>
          <a:p>
            <a:pPr>
              <a:defRPr sz="900"/>
            </a:pPr>
            <a:endParaRPr lang="en-US"/>
          </a:p>
        </c:txPr>
        <c:crossAx val="141170944"/>
        <c:crosses val="autoZero"/>
        <c:auto val="1"/>
        <c:lblAlgn val="ctr"/>
        <c:lblOffset val="100"/>
        <c:noMultiLvlLbl val="0"/>
      </c:catAx>
      <c:valAx>
        <c:axId val="141170944"/>
        <c:scaling>
          <c:orientation val="minMax"/>
        </c:scaling>
        <c:delete val="0"/>
        <c:axPos val="l"/>
        <c:numFmt formatCode="###0.0" sourceLinked="1"/>
        <c:majorTickMark val="none"/>
        <c:minorTickMark val="none"/>
        <c:tickLblPos val="none"/>
        <c:spPr>
          <a:ln w="9525">
            <a:noFill/>
          </a:ln>
        </c:spPr>
        <c:crossAx val="141169408"/>
        <c:crosses val="autoZero"/>
        <c:crossBetween val="between"/>
      </c:valAx>
    </c:plotArea>
    <c:legend>
      <c:legendPos val="b"/>
      <c:layout>
        <c:manualLayout>
          <c:xMode val="edge"/>
          <c:yMode val="edge"/>
          <c:x val="0.15939697087044463"/>
          <c:y val="0.18610769356955381"/>
          <c:w val="0.68670711243061855"/>
          <c:h val="7.0512102653834938E-2"/>
        </c:manualLayout>
      </c:layout>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ka-GE"/>
              <a:t>ახალი კორონავრუსის სიმპტომები</a:t>
            </a:r>
          </a:p>
        </c:rich>
      </c:tx>
      <c:overlay val="0"/>
      <c:spPr>
        <a:noFill/>
        <a:ln>
          <a:noFill/>
        </a:ln>
        <a:effectLst/>
      </c:spPr>
    </c:title>
    <c:autoTitleDeleted val="0"/>
    <c:plotArea>
      <c:layout/>
      <c:barChart>
        <c:barDir val="bar"/>
        <c:grouping val="clustered"/>
        <c:varyColors val="0"/>
        <c:ser>
          <c:idx val="0"/>
          <c:order val="0"/>
          <c:tx>
            <c:strRef>
              <c:f>Frequency!$K$312</c:f>
              <c:strCache>
                <c:ptCount val="1"/>
                <c:pt idx="0">
                  <c:v>სამცხე-ჯავახეთი</c:v>
                </c:pt>
              </c:strCache>
            </c:strRef>
          </c:tx>
          <c:spPr>
            <a:solidFill>
              <a:schemeClr val="accent1"/>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Frequency!$J$313:$J$324</c:f>
              <c:strCache>
                <c:ptCount val="12"/>
                <c:pt idx="0">
                  <c:v>მომატებული ტემპერატურა / სიცხე</c:v>
                </c:pt>
                <c:pt idx="1">
                  <c:v>ხველება</c:v>
                </c:pt>
                <c:pt idx="2">
                  <c:v>სუნთქვის უკმარისობა</c:v>
                </c:pt>
                <c:pt idx="3">
                  <c:v>ყელის ტკივილი</c:v>
                </c:pt>
                <c:pt idx="4">
                  <c:v>ცხვირიდან გამონადენი ან გაჭედილი ცხვირი</c:v>
                </c:pt>
                <c:pt idx="5">
                  <c:v>კუნთების ან სხეულის ტკივილი</c:v>
                </c:pt>
                <c:pt idx="6">
                  <c:v>თავის ტკივილი</c:v>
                </c:pt>
                <c:pt idx="7">
                  <c:v>დაღლილობა</c:v>
                </c:pt>
                <c:pt idx="8">
                  <c:v>დიარეა (ფაღარათი)</c:v>
                </c:pt>
                <c:pt idx="9">
                  <c:v>ყნოსვის/გემოს დაკარგვა</c:v>
                </c:pt>
                <c:pt idx="10">
                  <c:v>სხეულზე გამონაყარი</c:v>
                </c:pt>
                <c:pt idx="11">
                  <c:v>შეიძლება უსიმპტომოდ მიმდინარეობდეს</c:v>
                </c:pt>
              </c:strCache>
            </c:strRef>
          </c:cat>
          <c:val>
            <c:numRef>
              <c:f>Frequency!$K$313:$K$324</c:f>
              <c:numCache>
                <c:formatCode>General</c:formatCode>
                <c:ptCount val="12"/>
                <c:pt idx="0">
                  <c:v>96.1</c:v>
                </c:pt>
                <c:pt idx="1">
                  <c:v>93.2</c:v>
                </c:pt>
                <c:pt idx="2">
                  <c:v>88.7</c:v>
                </c:pt>
                <c:pt idx="3">
                  <c:v>82.1</c:v>
                </c:pt>
                <c:pt idx="4">
                  <c:v>65.8</c:v>
                </c:pt>
                <c:pt idx="5">
                  <c:v>68.400000000000006</c:v>
                </c:pt>
                <c:pt idx="6">
                  <c:v>70.5</c:v>
                </c:pt>
                <c:pt idx="7">
                  <c:v>70.5</c:v>
                </c:pt>
                <c:pt idx="8">
                  <c:v>39.200000000000003</c:v>
                </c:pt>
                <c:pt idx="9">
                  <c:v>58.9</c:v>
                </c:pt>
                <c:pt idx="10">
                  <c:v>38.200000000000003</c:v>
                </c:pt>
                <c:pt idx="11">
                  <c:v>57.9</c:v>
                </c:pt>
              </c:numCache>
            </c:numRef>
          </c:val>
          <c:extLst>
            <c:ext xmlns:c16="http://schemas.microsoft.com/office/drawing/2014/chart" uri="{C3380CC4-5D6E-409C-BE32-E72D297353CC}">
              <c16:uniqueId val="{00000000-EB66-4943-90BC-CC4580354C66}"/>
            </c:ext>
          </c:extLst>
        </c:ser>
        <c:ser>
          <c:idx val="1"/>
          <c:order val="1"/>
          <c:tx>
            <c:strRef>
              <c:f>Frequency!$L$312</c:f>
              <c:strCache>
                <c:ptCount val="1"/>
                <c:pt idx="0">
                  <c:v>ქვემო ქართლი</c:v>
                </c:pt>
              </c:strCache>
            </c:strRef>
          </c:tx>
          <c:spPr>
            <a:solidFill>
              <a:schemeClr val="accent2"/>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Frequency!$J$313:$J$324</c:f>
              <c:strCache>
                <c:ptCount val="12"/>
                <c:pt idx="0">
                  <c:v>მომატებული ტემპერატურა / სიცხე</c:v>
                </c:pt>
                <c:pt idx="1">
                  <c:v>ხველება</c:v>
                </c:pt>
                <c:pt idx="2">
                  <c:v>სუნთქვის უკმარისობა</c:v>
                </c:pt>
                <c:pt idx="3">
                  <c:v>ყელის ტკივილი</c:v>
                </c:pt>
                <c:pt idx="4">
                  <c:v>ცხვირიდან გამონადენი ან გაჭედილი ცხვირი</c:v>
                </c:pt>
                <c:pt idx="5">
                  <c:v>კუნთების ან სხეულის ტკივილი</c:v>
                </c:pt>
                <c:pt idx="6">
                  <c:v>თავის ტკივილი</c:v>
                </c:pt>
                <c:pt idx="7">
                  <c:v>დაღლილობა</c:v>
                </c:pt>
                <c:pt idx="8">
                  <c:v>დიარეა (ფაღარათი)</c:v>
                </c:pt>
                <c:pt idx="9">
                  <c:v>ყნოსვის/გემოს დაკარგვა</c:v>
                </c:pt>
                <c:pt idx="10">
                  <c:v>სხეულზე გამონაყარი</c:v>
                </c:pt>
                <c:pt idx="11">
                  <c:v>შეიძლება უსიმპტომოდ მიმდინარეობდეს</c:v>
                </c:pt>
              </c:strCache>
            </c:strRef>
          </c:cat>
          <c:val>
            <c:numRef>
              <c:f>Frequency!$L$313:$L$324</c:f>
              <c:numCache>
                <c:formatCode>General</c:formatCode>
                <c:ptCount val="12"/>
                <c:pt idx="0">
                  <c:v>96.8</c:v>
                </c:pt>
                <c:pt idx="1">
                  <c:v>93.9</c:v>
                </c:pt>
                <c:pt idx="2">
                  <c:v>92.9</c:v>
                </c:pt>
                <c:pt idx="3">
                  <c:v>83.4</c:v>
                </c:pt>
                <c:pt idx="4">
                  <c:v>59.2</c:v>
                </c:pt>
                <c:pt idx="5">
                  <c:v>69.2</c:v>
                </c:pt>
                <c:pt idx="6">
                  <c:v>76.5</c:v>
                </c:pt>
                <c:pt idx="7">
                  <c:v>80.5</c:v>
                </c:pt>
                <c:pt idx="8">
                  <c:v>48.7</c:v>
                </c:pt>
                <c:pt idx="9">
                  <c:v>77.099999999999994</c:v>
                </c:pt>
                <c:pt idx="10">
                  <c:v>41.6</c:v>
                </c:pt>
                <c:pt idx="11">
                  <c:v>60.3</c:v>
                </c:pt>
              </c:numCache>
            </c:numRef>
          </c:val>
          <c:extLst>
            <c:ext xmlns:c16="http://schemas.microsoft.com/office/drawing/2014/chart" uri="{C3380CC4-5D6E-409C-BE32-E72D297353CC}">
              <c16:uniqueId val="{00000001-EB66-4943-90BC-CC4580354C66}"/>
            </c:ext>
          </c:extLst>
        </c:ser>
        <c:dLbls>
          <c:showLegendKey val="0"/>
          <c:showVal val="0"/>
          <c:showCatName val="0"/>
          <c:showSerName val="0"/>
          <c:showPercent val="0"/>
          <c:showBubbleSize val="0"/>
        </c:dLbls>
        <c:gapWidth val="75"/>
        <c:overlap val="-25"/>
        <c:axId val="104639488"/>
        <c:axId val="106103552"/>
      </c:barChart>
      <c:catAx>
        <c:axId val="1046394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106103552"/>
        <c:crosses val="autoZero"/>
        <c:auto val="1"/>
        <c:lblAlgn val="ctr"/>
        <c:lblOffset val="100"/>
        <c:noMultiLvlLbl val="0"/>
      </c:catAx>
      <c:valAx>
        <c:axId val="106103552"/>
        <c:scaling>
          <c:orientation val="minMax"/>
          <c:max val="100"/>
          <c:min val="0"/>
        </c:scaling>
        <c:delete val="1"/>
        <c:axPos val="t"/>
        <c:numFmt formatCode="General" sourceLinked="1"/>
        <c:majorTickMark val="none"/>
        <c:minorTickMark val="none"/>
        <c:tickLblPos val="none"/>
        <c:crossAx val="104639488"/>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1200">
          <a:latin typeface="Sylfaen" pitchFamily="18"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ნაპრალები რესპონდენტთა ცოდნაში</a:t>
            </a:r>
            <a:endParaRPr lang="en-US"/>
          </a:p>
        </c:rich>
      </c:tx>
      <c:layout>
        <c:manualLayout>
          <c:xMode val="edge"/>
          <c:yMode val="edge"/>
          <c:x val="0.15938172043010754"/>
          <c:y val="3.3333333333333381E-2"/>
        </c:manualLayout>
      </c:layout>
      <c:overlay val="0"/>
    </c:title>
    <c:autoTitleDeleted val="0"/>
    <c:plotArea>
      <c:layout>
        <c:manualLayout>
          <c:layoutTarget val="inner"/>
          <c:xMode val="edge"/>
          <c:yMode val="edge"/>
          <c:x val="0.42534057234781336"/>
          <c:y val="0.11032414698162774"/>
          <c:w val="0.54508953517907199"/>
          <c:h val="0.82022484689413988"/>
        </c:manualLayout>
      </c:layout>
      <c:barChart>
        <c:barDir val="bar"/>
        <c:grouping val="clustered"/>
        <c:varyColors val="0"/>
        <c:ser>
          <c:idx val="0"/>
          <c:order val="0"/>
          <c:tx>
            <c:strRef>
              <c:f>'N7 სლაიდი'!$C$1</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სლაიდი'!$C$2:$C$7</c:f>
              <c:numCache>
                <c:formatCode>###0.0</c:formatCode>
                <c:ptCount val="6"/>
                <c:pt idx="0">
                  <c:v>27.631578947368432</c:v>
                </c:pt>
                <c:pt idx="1">
                  <c:v>27.368421052631579</c:v>
                </c:pt>
                <c:pt idx="2">
                  <c:v>21.315789473684209</c:v>
                </c:pt>
                <c:pt idx="3">
                  <c:v>74.73684210526315</c:v>
                </c:pt>
                <c:pt idx="4">
                  <c:v>60.526315789473706</c:v>
                </c:pt>
                <c:pt idx="5">
                  <c:v>61.052631578947341</c:v>
                </c:pt>
              </c:numCache>
            </c:numRef>
          </c:val>
          <c:extLst>
            <c:ext xmlns:c16="http://schemas.microsoft.com/office/drawing/2014/chart" uri="{C3380CC4-5D6E-409C-BE32-E72D297353CC}">
              <c16:uniqueId val="{00000000-7F58-4CE2-8BF9-DA1A8F98DD60}"/>
            </c:ext>
          </c:extLst>
        </c:ser>
        <c:ser>
          <c:idx val="1"/>
          <c:order val="1"/>
          <c:tx>
            <c:strRef>
              <c:f>'N7 სლაიდი'!$D$1</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სლაიდი'!$D$2:$D$7</c:f>
              <c:numCache>
                <c:formatCode>###0.0</c:formatCode>
                <c:ptCount val="6"/>
                <c:pt idx="0">
                  <c:v>42.10526315789474</c:v>
                </c:pt>
                <c:pt idx="1">
                  <c:v>41.052631578947341</c:v>
                </c:pt>
                <c:pt idx="2">
                  <c:v>15.52631578947368</c:v>
                </c:pt>
                <c:pt idx="3">
                  <c:v>75.263157894736793</c:v>
                </c:pt>
                <c:pt idx="4">
                  <c:v>56.052631578947341</c:v>
                </c:pt>
                <c:pt idx="5">
                  <c:v>55.263157894736864</c:v>
                </c:pt>
              </c:numCache>
            </c:numRef>
          </c:val>
          <c:extLst>
            <c:ext xmlns:c16="http://schemas.microsoft.com/office/drawing/2014/chart" uri="{C3380CC4-5D6E-409C-BE32-E72D297353CC}">
              <c16:uniqueId val="{00000001-7F58-4CE2-8BF9-DA1A8F98DD60}"/>
            </c:ext>
          </c:extLst>
        </c:ser>
        <c:ser>
          <c:idx val="2"/>
          <c:order val="2"/>
          <c:tx>
            <c:strRef>
              <c:f>'N7 სლაიდი'!$E$1</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სლაიდი'!$E$2:$E$7</c:f>
              <c:numCache>
                <c:formatCode>###0.0</c:formatCode>
                <c:ptCount val="6"/>
                <c:pt idx="0">
                  <c:v>28.1</c:v>
                </c:pt>
                <c:pt idx="1">
                  <c:v>30.9</c:v>
                </c:pt>
                <c:pt idx="2">
                  <c:v>15.6</c:v>
                </c:pt>
                <c:pt idx="3">
                  <c:v>73.2</c:v>
                </c:pt>
                <c:pt idx="4">
                  <c:v>61.6</c:v>
                </c:pt>
                <c:pt idx="5">
                  <c:v>59</c:v>
                </c:pt>
              </c:numCache>
            </c:numRef>
          </c:val>
          <c:extLst>
            <c:ext xmlns:c16="http://schemas.microsoft.com/office/drawing/2014/chart" uri="{C3380CC4-5D6E-409C-BE32-E72D297353CC}">
              <c16:uniqueId val="{00000000-3B1B-4860-A652-ED0C448013E0}"/>
            </c:ext>
          </c:extLst>
        </c:ser>
        <c:dLbls>
          <c:showLegendKey val="0"/>
          <c:showVal val="0"/>
          <c:showCatName val="0"/>
          <c:showSerName val="0"/>
          <c:showPercent val="0"/>
          <c:showBubbleSize val="0"/>
        </c:dLbls>
        <c:gapWidth val="75"/>
        <c:overlap val="-25"/>
        <c:axId val="106251776"/>
        <c:axId val="106253312"/>
      </c:barChart>
      <c:catAx>
        <c:axId val="106251776"/>
        <c:scaling>
          <c:orientation val="maxMin"/>
        </c:scaling>
        <c:delete val="0"/>
        <c:axPos val="l"/>
        <c:numFmt formatCode="General" sourceLinked="0"/>
        <c:majorTickMark val="none"/>
        <c:minorTickMark val="none"/>
        <c:tickLblPos val="nextTo"/>
        <c:txPr>
          <a:bodyPr/>
          <a:lstStyle/>
          <a:p>
            <a:pPr>
              <a:defRPr sz="1000" baseline="0"/>
            </a:pPr>
            <a:endParaRPr lang="en-US"/>
          </a:p>
        </c:txPr>
        <c:crossAx val="106253312"/>
        <c:crosses val="autoZero"/>
        <c:auto val="1"/>
        <c:lblAlgn val="ctr"/>
        <c:lblOffset val="100"/>
        <c:noMultiLvlLbl val="0"/>
      </c:catAx>
      <c:valAx>
        <c:axId val="106253312"/>
        <c:scaling>
          <c:orientation val="minMax"/>
        </c:scaling>
        <c:delete val="0"/>
        <c:axPos val="t"/>
        <c:numFmt formatCode="###0.0" sourceLinked="1"/>
        <c:majorTickMark val="none"/>
        <c:minorTickMark val="none"/>
        <c:tickLblPos val="none"/>
        <c:crossAx val="10625177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რომელს ახორციელებთ ახალი კორონავირუსის ინფექციის გავრცელების თავიდან ასარიდებლად/ პრევენციისთვის? </a:t>
            </a:r>
          </a:p>
        </c:rich>
      </c:tx>
      <c:overlay val="0"/>
    </c:title>
    <c:autoTitleDeleted val="0"/>
    <c:plotArea>
      <c:layout>
        <c:manualLayout>
          <c:layoutTarget val="inner"/>
          <c:xMode val="edge"/>
          <c:yMode val="edge"/>
          <c:x val="0.50936380235079315"/>
          <c:y val="0.15995377661125693"/>
          <c:w val="0.46406614934002832"/>
          <c:h val="0.77291542723826223"/>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სახლში დარჩენა</c:v>
                </c:pt>
                <c:pt idx="1">
                  <c:v>ხელების დაბანა 20 წამის განმავლობაში</c:v>
                </c:pt>
                <c:pt idx="2">
                  <c:v>დაუბანელი ხელებით თვალებზე, ცხვირსა და პირზე შეხებისგან თავის შეკავება</c:v>
                </c:pt>
                <c:pt idx="3">
                  <c:v>სადეზინფექციო ხსნარით ხელების გაწმენდა, როდესაც საპნითა და წყლით შეუძლებელია დაბანა</c:v>
                </c:pt>
                <c:pt idx="4">
                  <c:v>სახლში დარჩენა, როდესაც ავად ხარ ან სიცხე გაქვს</c:v>
                </c:pt>
                <c:pt idx="5">
                  <c:v>დახველების დროს პირის დაფარვა</c:v>
                </c:pt>
                <c:pt idx="6">
                  <c:v>გრიპის აცრის გაკეთება </c:v>
                </c:pt>
                <c:pt idx="7">
                  <c:v>პირბადის ტარება</c:v>
                </c:pt>
                <c:pt idx="8">
                  <c:v>თავშეყრის ადგილებისგან გარიდება</c:v>
                </c:pt>
                <c:pt idx="9">
                  <c:v>ზედაპირების დეზინფექცია</c:v>
                </c:pt>
                <c:pt idx="10">
                  <c:v>მობილური ტელეფონის დეზინფექცია</c:v>
                </c:pt>
                <c:pt idx="11">
                  <c:v>ანტიბიოტიკების მიღება</c:v>
                </c:pt>
                <c:pt idx="12">
                  <c:v>სოციალური დისტანცირება</c:v>
                </c:pt>
                <c:pt idx="13">
                  <c:v>საკვები დანამატების მიღება</c:v>
                </c:pt>
              </c:strCache>
            </c:strRef>
          </c:cat>
          <c:val>
            <c:numRef>
              <c:f>Sheet1!$B$2:$B$15</c:f>
              <c:numCache>
                <c:formatCode>###0.0</c:formatCode>
                <c:ptCount val="14"/>
                <c:pt idx="0">
                  <c:v>77.368421052631504</c:v>
                </c:pt>
                <c:pt idx="1">
                  <c:v>93.15789473684211</c:v>
                </c:pt>
                <c:pt idx="2">
                  <c:v>90.789473684210577</c:v>
                </c:pt>
                <c:pt idx="3">
                  <c:v>81.05263157894737</c:v>
                </c:pt>
                <c:pt idx="4">
                  <c:v>79.21052631578948</c:v>
                </c:pt>
                <c:pt idx="5">
                  <c:v>89.21052631578948</c:v>
                </c:pt>
                <c:pt idx="6">
                  <c:v>21.052631578947349</c:v>
                </c:pt>
                <c:pt idx="7">
                  <c:v>90.526315789473685</c:v>
                </c:pt>
                <c:pt idx="8">
                  <c:v>80.789473684210577</c:v>
                </c:pt>
                <c:pt idx="9">
                  <c:v>68.684210526315795</c:v>
                </c:pt>
                <c:pt idx="10">
                  <c:v>69.473684210526272</c:v>
                </c:pt>
                <c:pt idx="11">
                  <c:v>16.315789473684209</c:v>
                </c:pt>
                <c:pt idx="12">
                  <c:v>83.684210526315795</c:v>
                </c:pt>
                <c:pt idx="13">
                  <c:v>28.421052631578931</c:v>
                </c:pt>
              </c:numCache>
            </c:numRef>
          </c:val>
          <c:extLst>
            <c:ext xmlns:c16="http://schemas.microsoft.com/office/drawing/2014/chart" uri="{C3380CC4-5D6E-409C-BE32-E72D297353CC}">
              <c16:uniqueId val="{00000000-4F41-4590-8609-D710850D9103}"/>
            </c:ext>
          </c:extLst>
        </c:ser>
        <c:ser>
          <c:idx val="1"/>
          <c:order val="1"/>
          <c:tx>
            <c:strRef>
              <c:f>Sheet1!$C$1</c:f>
              <c:strCache>
                <c:ptCount val="1"/>
                <c:pt idx="0">
                  <c:v>ქვემო ქართლი</c:v>
                </c:pt>
              </c:strCache>
            </c:strRef>
          </c:tx>
          <c:invertIfNegative val="0"/>
          <c:dLbls>
            <c:spPr>
              <a:noFill/>
              <a:ln>
                <a:noFill/>
              </a:ln>
              <a:effectLst/>
            </c:spPr>
            <c:txPr>
              <a:bodyPr/>
              <a:lstStyle/>
              <a:p>
                <a:pPr algn="ctr">
                  <a:defRPr lang="en-US" sz="10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სახლში დარჩენა</c:v>
                </c:pt>
                <c:pt idx="1">
                  <c:v>ხელების დაბანა 20 წამის განმავლობაში</c:v>
                </c:pt>
                <c:pt idx="2">
                  <c:v>დაუბანელი ხელებით თვალებზე, ცხვირსა და პირზე შეხებისგან თავის შეკავება</c:v>
                </c:pt>
                <c:pt idx="3">
                  <c:v>სადეზინფექციო ხსნარით ხელების გაწმენდა, როდესაც საპნითა და წყლით შეუძლებელია დაბანა</c:v>
                </c:pt>
                <c:pt idx="4">
                  <c:v>სახლში დარჩენა, როდესაც ავად ხარ ან სიცხე გაქვს</c:v>
                </c:pt>
                <c:pt idx="5">
                  <c:v>დახველების დროს პირის დაფარვა</c:v>
                </c:pt>
                <c:pt idx="6">
                  <c:v>გრიპის აცრის გაკეთება </c:v>
                </c:pt>
                <c:pt idx="7">
                  <c:v>პირბადის ტარება</c:v>
                </c:pt>
                <c:pt idx="8">
                  <c:v>თავშეყრის ადგილებისგან გარიდება</c:v>
                </c:pt>
                <c:pt idx="9">
                  <c:v>ზედაპირების დეზინფექცია</c:v>
                </c:pt>
                <c:pt idx="10">
                  <c:v>მობილური ტელეფონის დეზინფექცია</c:v>
                </c:pt>
                <c:pt idx="11">
                  <c:v>ანტიბიოტიკების მიღება</c:v>
                </c:pt>
                <c:pt idx="12">
                  <c:v>სოციალური დისტანცირება</c:v>
                </c:pt>
                <c:pt idx="13">
                  <c:v>საკვები დანამატების მიღება</c:v>
                </c:pt>
              </c:strCache>
            </c:strRef>
          </c:cat>
          <c:val>
            <c:numRef>
              <c:f>Sheet1!$C$2:$C$15</c:f>
              <c:numCache>
                <c:formatCode>###0.0</c:formatCode>
                <c:ptCount val="14"/>
                <c:pt idx="0">
                  <c:v>86.84210526315789</c:v>
                </c:pt>
                <c:pt idx="1">
                  <c:v>89.21052631578948</c:v>
                </c:pt>
                <c:pt idx="2">
                  <c:v>94.73684210526315</c:v>
                </c:pt>
                <c:pt idx="3">
                  <c:v>88.947368421052687</c:v>
                </c:pt>
                <c:pt idx="4">
                  <c:v>87.368421052631504</c:v>
                </c:pt>
                <c:pt idx="5">
                  <c:v>90.789473684210577</c:v>
                </c:pt>
                <c:pt idx="6">
                  <c:v>23.421052631578931</c:v>
                </c:pt>
                <c:pt idx="7">
                  <c:v>95.263157894736793</c:v>
                </c:pt>
                <c:pt idx="8">
                  <c:v>92.631578947368411</c:v>
                </c:pt>
                <c:pt idx="9">
                  <c:v>77.894736842105218</c:v>
                </c:pt>
                <c:pt idx="10">
                  <c:v>72.894736842105218</c:v>
                </c:pt>
                <c:pt idx="11">
                  <c:v>17.894736842105242</c:v>
                </c:pt>
                <c:pt idx="12">
                  <c:v>95.263157894736793</c:v>
                </c:pt>
                <c:pt idx="13">
                  <c:v>38.947368421052587</c:v>
                </c:pt>
              </c:numCache>
            </c:numRef>
          </c:val>
          <c:extLst>
            <c:ext xmlns:c16="http://schemas.microsoft.com/office/drawing/2014/chart" uri="{C3380CC4-5D6E-409C-BE32-E72D297353CC}">
              <c16:uniqueId val="{00000001-4F41-4590-8609-D710850D9103}"/>
            </c:ext>
          </c:extLst>
        </c:ser>
        <c:ser>
          <c:idx val="2"/>
          <c:order val="2"/>
          <c:tx>
            <c:strRef>
              <c:f>Sheet1!$D$1</c:f>
              <c:strCache>
                <c:ptCount val="1"/>
                <c:pt idx="0">
                  <c:v>მესამე ტალღა</c:v>
                </c:pt>
              </c:strCache>
            </c:strRef>
          </c:tx>
          <c:invertIfNegative val="0"/>
          <c:dLbls>
            <c:spPr>
              <a:noFill/>
              <a:ln>
                <a:noFill/>
              </a:ln>
              <a:effectLst/>
            </c:spPr>
            <c:txPr>
              <a:bodyPr/>
              <a:lstStyle/>
              <a:p>
                <a:pPr algn="ctr">
                  <a:defRPr lang="en-US" sz="10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სახლში დარჩენა</c:v>
                </c:pt>
                <c:pt idx="1">
                  <c:v>ხელების დაბანა 20 წამის განმავლობაში</c:v>
                </c:pt>
                <c:pt idx="2">
                  <c:v>დაუბანელი ხელებით თვალებზე, ცხვირსა და პირზე შეხებისგან თავის შეკავება</c:v>
                </c:pt>
                <c:pt idx="3">
                  <c:v>სადეზინფექციო ხსნარით ხელების გაწმენდა, როდესაც საპნითა და წყლით შეუძლებელია დაბანა</c:v>
                </c:pt>
                <c:pt idx="4">
                  <c:v>სახლში დარჩენა, როდესაც ავად ხარ ან სიცხე გაქვს</c:v>
                </c:pt>
                <c:pt idx="5">
                  <c:v>დახველების დროს პირის დაფარვა</c:v>
                </c:pt>
                <c:pt idx="6">
                  <c:v>გრიპის აცრის გაკეთება </c:v>
                </c:pt>
                <c:pt idx="7">
                  <c:v>პირბადის ტარება</c:v>
                </c:pt>
                <c:pt idx="8">
                  <c:v>თავშეყრის ადგილებისგან გარიდება</c:v>
                </c:pt>
                <c:pt idx="9">
                  <c:v>ზედაპირების დეზინფექცია</c:v>
                </c:pt>
                <c:pt idx="10">
                  <c:v>მობილური ტელეფონის დეზინფექცია</c:v>
                </c:pt>
                <c:pt idx="11">
                  <c:v>ანტიბიოტიკების მიღება</c:v>
                </c:pt>
                <c:pt idx="12">
                  <c:v>სოციალური დისტანცირება</c:v>
                </c:pt>
                <c:pt idx="13">
                  <c:v>საკვები დანამატების მიღება</c:v>
                </c:pt>
              </c:strCache>
            </c:strRef>
          </c:cat>
          <c:val>
            <c:numRef>
              <c:f>Sheet1!$D$2:$D$15</c:f>
              <c:numCache>
                <c:formatCode>###0.0</c:formatCode>
                <c:ptCount val="14"/>
                <c:pt idx="0">
                  <c:v>84.2</c:v>
                </c:pt>
                <c:pt idx="1">
                  <c:v>93.9</c:v>
                </c:pt>
                <c:pt idx="2">
                  <c:v>96.1</c:v>
                </c:pt>
                <c:pt idx="3">
                  <c:v>86.4</c:v>
                </c:pt>
                <c:pt idx="5">
                  <c:v>96.8</c:v>
                </c:pt>
                <c:pt idx="6">
                  <c:v>9.3000000000000007</c:v>
                </c:pt>
                <c:pt idx="7">
                  <c:v>93.7</c:v>
                </c:pt>
                <c:pt idx="9">
                  <c:v>78.099999999999994</c:v>
                </c:pt>
                <c:pt idx="10">
                  <c:v>74.5</c:v>
                </c:pt>
                <c:pt idx="11" formatCode="General">
                  <c:v>7.3</c:v>
                </c:pt>
                <c:pt idx="12" formatCode="General">
                  <c:v>94.7</c:v>
                </c:pt>
              </c:numCache>
            </c:numRef>
          </c:val>
          <c:extLst>
            <c:ext xmlns:c16="http://schemas.microsoft.com/office/drawing/2014/chart" uri="{C3380CC4-5D6E-409C-BE32-E72D297353CC}">
              <c16:uniqueId val="{00000000-619C-4191-8372-F5DF922B1D62}"/>
            </c:ext>
          </c:extLst>
        </c:ser>
        <c:dLbls>
          <c:showLegendKey val="0"/>
          <c:showVal val="0"/>
          <c:showCatName val="0"/>
          <c:showSerName val="0"/>
          <c:showPercent val="0"/>
          <c:showBubbleSize val="0"/>
        </c:dLbls>
        <c:gapWidth val="75"/>
        <c:overlap val="-25"/>
        <c:axId val="154714112"/>
        <c:axId val="154715648"/>
      </c:barChart>
      <c:catAx>
        <c:axId val="154714112"/>
        <c:scaling>
          <c:orientation val="maxMin"/>
        </c:scaling>
        <c:delete val="0"/>
        <c:axPos val="l"/>
        <c:numFmt formatCode="General" sourceLinked="0"/>
        <c:majorTickMark val="none"/>
        <c:minorTickMark val="none"/>
        <c:tickLblPos val="nextTo"/>
        <c:txPr>
          <a:bodyPr/>
          <a:lstStyle/>
          <a:p>
            <a:pPr>
              <a:defRPr sz="1000"/>
            </a:pPr>
            <a:endParaRPr lang="en-US"/>
          </a:p>
        </c:txPr>
        <c:crossAx val="154715648"/>
        <c:crosses val="autoZero"/>
        <c:auto val="1"/>
        <c:lblAlgn val="ctr"/>
        <c:lblOffset val="100"/>
        <c:noMultiLvlLbl val="0"/>
      </c:catAx>
      <c:valAx>
        <c:axId val="154715648"/>
        <c:scaling>
          <c:orientation val="minMax"/>
          <c:max val="100"/>
          <c:min val="0"/>
        </c:scaling>
        <c:delete val="0"/>
        <c:axPos val="t"/>
        <c:numFmt formatCode="###0.0" sourceLinked="1"/>
        <c:majorTickMark val="none"/>
        <c:minorTickMark val="none"/>
        <c:tickLblPos val="none"/>
        <c:spPr>
          <a:ln w="9525">
            <a:noFill/>
          </a:ln>
        </c:spPr>
        <c:crossAx val="154714112"/>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ოჯახის წევრების ქცევა</a:t>
            </a:r>
          </a:p>
          <a:p>
            <a:pPr>
              <a:defRPr/>
            </a:pPr>
            <a:r>
              <a:rPr lang="en-US" sz="1200" b="0" dirty="0"/>
              <a:t>Mean 7 </a:t>
            </a:r>
            <a:r>
              <a:rPr lang="ka-GE" sz="1200" b="0" dirty="0"/>
              <a:t>ქულიან სკალაზე: 1- „სრულიად არ ვეთანხმები“, 7 – „სავესებით ვეთანხმები“</a:t>
            </a:r>
            <a:r>
              <a:rPr lang="en-GB" sz="1200" b="0" dirty="0"/>
              <a:t> </a:t>
            </a:r>
            <a:r>
              <a:rPr lang="en-US" sz="1200" b="0" dirty="0"/>
              <a:t> </a:t>
            </a:r>
          </a:p>
        </c:rich>
      </c:tx>
      <c:layout>
        <c:manualLayout>
          <c:xMode val="edge"/>
          <c:yMode val="edge"/>
          <c:x val="0.14217718383793607"/>
          <c:y val="5.5555555555555558E-3"/>
        </c:manualLayout>
      </c:layout>
      <c:overlay val="0"/>
    </c:title>
    <c:autoTitleDeleted val="0"/>
    <c:plotArea>
      <c:layout>
        <c:manualLayout>
          <c:layoutTarget val="inner"/>
          <c:xMode val="edge"/>
          <c:yMode val="edge"/>
          <c:x val="0.39821681918138685"/>
          <c:y val="0.15463896179644226"/>
          <c:w val="0.60178318081861359"/>
          <c:h val="0.7714370078740157"/>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ჩემი ოჯახის წევრები ხშირად იბანენ ხელებს 20 წამის განმავლობაში.</c:v>
                </c:pt>
                <c:pt idx="1">
                  <c:v>ჩემი ოჯახის წევრები თავშეყრის ადგილებს ერიდებიან.</c:v>
                </c:pt>
              </c:strCache>
            </c:strRef>
          </c:cat>
          <c:val>
            <c:numRef>
              <c:f>Sheet1!$B$2:$B$3</c:f>
              <c:numCache>
                <c:formatCode>###0.00</c:formatCode>
                <c:ptCount val="2"/>
                <c:pt idx="0">
                  <c:v>6.3739837398373975</c:v>
                </c:pt>
                <c:pt idx="1">
                  <c:v>6.167108753315647</c:v>
                </c:pt>
              </c:numCache>
            </c:numRef>
          </c:val>
          <c:extLst>
            <c:ext xmlns:c16="http://schemas.microsoft.com/office/drawing/2014/chart" uri="{C3380CC4-5D6E-409C-BE32-E72D297353CC}">
              <c16:uniqueId val="{00000000-3513-49CF-B91B-374C673EBD3A}"/>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ჩემი ოჯახის წევრები ხშირად იბანენ ხელებს 20 წამის განმავლობაში.</c:v>
                </c:pt>
                <c:pt idx="1">
                  <c:v>ჩემი ოჯახის წევრები თავშეყრის ადგილებს ერიდებიან.</c:v>
                </c:pt>
              </c:strCache>
            </c:strRef>
          </c:cat>
          <c:val>
            <c:numRef>
              <c:f>Sheet1!$C$2:$C$3</c:f>
              <c:numCache>
                <c:formatCode>###0.00</c:formatCode>
                <c:ptCount val="2"/>
                <c:pt idx="0">
                  <c:v>5.8552278820375339</c:v>
                </c:pt>
                <c:pt idx="1">
                  <c:v>6.213903743315508</c:v>
                </c:pt>
              </c:numCache>
            </c:numRef>
          </c:val>
          <c:extLst>
            <c:ext xmlns:c16="http://schemas.microsoft.com/office/drawing/2014/chart" uri="{C3380CC4-5D6E-409C-BE32-E72D297353CC}">
              <c16:uniqueId val="{00000001-3513-49CF-B91B-374C673EBD3A}"/>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ჩემი ოჯახის წევრები ხშირად იბანენ ხელებს 20 წამის განმავლობაში.</c:v>
                </c:pt>
                <c:pt idx="1">
                  <c:v>ჩემი ოჯახის წევრები თავშეყრის ადგილებს ერიდებიან.</c:v>
                </c:pt>
              </c:strCache>
            </c:strRef>
          </c:cat>
          <c:val>
            <c:numRef>
              <c:f>Sheet1!$D$2:$D$3</c:f>
              <c:numCache>
                <c:formatCode>General</c:formatCode>
                <c:ptCount val="2"/>
                <c:pt idx="0">
                  <c:v>6.49</c:v>
                </c:pt>
                <c:pt idx="1">
                  <c:v>6.46</c:v>
                </c:pt>
              </c:numCache>
            </c:numRef>
          </c:val>
          <c:extLst>
            <c:ext xmlns:c16="http://schemas.microsoft.com/office/drawing/2014/chart" uri="{C3380CC4-5D6E-409C-BE32-E72D297353CC}">
              <c16:uniqueId val="{00000000-883C-4E59-919E-C8A263106EA6}"/>
            </c:ext>
          </c:extLst>
        </c:ser>
        <c:dLbls>
          <c:showLegendKey val="0"/>
          <c:showVal val="0"/>
          <c:showCatName val="0"/>
          <c:showSerName val="0"/>
          <c:showPercent val="0"/>
          <c:showBubbleSize val="0"/>
        </c:dLbls>
        <c:gapWidth val="75"/>
        <c:overlap val="-25"/>
        <c:axId val="154936448"/>
        <c:axId val="154937984"/>
      </c:barChart>
      <c:catAx>
        <c:axId val="154936448"/>
        <c:scaling>
          <c:orientation val="maxMin"/>
        </c:scaling>
        <c:delete val="0"/>
        <c:axPos val="l"/>
        <c:numFmt formatCode="General" sourceLinked="0"/>
        <c:majorTickMark val="none"/>
        <c:minorTickMark val="none"/>
        <c:tickLblPos val="nextTo"/>
        <c:crossAx val="154937984"/>
        <c:crosses val="autoZero"/>
        <c:auto val="1"/>
        <c:lblAlgn val="ctr"/>
        <c:lblOffset val="100"/>
        <c:noMultiLvlLbl val="0"/>
      </c:catAx>
      <c:valAx>
        <c:axId val="154937984"/>
        <c:scaling>
          <c:orientation val="minMax"/>
        </c:scaling>
        <c:delete val="0"/>
        <c:axPos val="t"/>
        <c:numFmt formatCode="###0.00" sourceLinked="1"/>
        <c:majorTickMark val="none"/>
        <c:minorTickMark val="none"/>
        <c:tickLblPos val="none"/>
        <c:spPr>
          <a:ln w="9525">
            <a:noFill/>
          </a:ln>
        </c:spPr>
        <c:crossAx val="15493644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ka-GE" sz="1400" dirty="0"/>
              <a:t>რამდენად დაიცავთ  შესაბამის ზომებს შეზღუდვების მოხსნის შემთხვევაში?</a:t>
            </a:r>
            <a:endParaRPr lang="en-US" sz="1400" dirty="0"/>
          </a:p>
          <a:p>
            <a:pPr>
              <a:defRPr sz="1400"/>
            </a:pPr>
            <a:r>
              <a:rPr lang="ka-GE" sz="1200" b="0" dirty="0"/>
              <a:t>(</a:t>
            </a:r>
            <a:r>
              <a:rPr lang="en-US" sz="1200" b="0" dirty="0"/>
              <a:t>MEAN</a:t>
            </a:r>
            <a:r>
              <a:rPr lang="ka-GE" sz="1200" b="0" dirty="0"/>
              <a:t> 7 ქულიან სკალაზე: 1 – „საერთოდ არ დავიცავ“, 7 – „ზედმიწევნით დავიცავ“)</a:t>
            </a:r>
            <a:endParaRPr lang="en-US" sz="1200" b="0" dirty="0"/>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სოციალური დისტანციის დაცვა</c:v>
                </c:pt>
                <c:pt idx="1">
                  <c:v>ხელის ჰიგიენის დაცვა</c:v>
                </c:pt>
                <c:pt idx="2">
                  <c:v>პირბადის ტარება</c:v>
                </c:pt>
                <c:pt idx="3">
                  <c:v>სახლში დარჩენა, თუ სახლიდან გასვლა აუცილებლობით არ არის გამოწვეული</c:v>
                </c:pt>
                <c:pt idx="4">
                  <c:v>ხველების/დაცემინების ეტიკეტის დაცვა</c:v>
                </c:pt>
                <c:pt idx="5">
                  <c:v>ხალხმრავალ (მათ შორის, რელიგიურ) რიტუალებში მონაწილეობისგან თავის შეკავება, როცა დისტანციის დაცვა შეუძლებელია</c:v>
                </c:pt>
              </c:strCache>
            </c:strRef>
          </c:cat>
          <c:val>
            <c:numRef>
              <c:f>Sheet1!$B$2:$B$7</c:f>
              <c:numCache>
                <c:formatCode>###0.00</c:formatCode>
                <c:ptCount val="6"/>
                <c:pt idx="0">
                  <c:v>5.7661290322580676</c:v>
                </c:pt>
                <c:pt idx="1">
                  <c:v>6.3770053475935802</c:v>
                </c:pt>
                <c:pt idx="2">
                  <c:v>6.0648648648648651</c:v>
                </c:pt>
                <c:pt idx="3">
                  <c:v>5.7024128686327051</c:v>
                </c:pt>
                <c:pt idx="4">
                  <c:v>6.4128686327077764</c:v>
                </c:pt>
                <c:pt idx="5">
                  <c:v>6.1147540983606534</c:v>
                </c:pt>
              </c:numCache>
            </c:numRef>
          </c:val>
          <c:extLst>
            <c:ext xmlns:c16="http://schemas.microsoft.com/office/drawing/2014/chart" uri="{C3380CC4-5D6E-409C-BE32-E72D297353CC}">
              <c16:uniqueId val="{00000000-9D43-4870-8E06-40D9B8238EDA}"/>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სოციალური დისტანციის დაცვა</c:v>
                </c:pt>
                <c:pt idx="1">
                  <c:v>ხელის ჰიგიენის დაცვა</c:v>
                </c:pt>
                <c:pt idx="2">
                  <c:v>პირბადის ტარება</c:v>
                </c:pt>
                <c:pt idx="3">
                  <c:v>სახლში დარჩენა, თუ სახლიდან გასვლა აუცილებლობით არ არის გამოწვეული</c:v>
                </c:pt>
                <c:pt idx="4">
                  <c:v>ხველების/დაცემინების ეტიკეტის დაცვა</c:v>
                </c:pt>
                <c:pt idx="5">
                  <c:v>ხალხმრავალ (მათ შორის, რელიგიურ) რიტუალებში მონაწილეობისგან თავის შეკავება, როცა დისტანციის დაცვა შეუძლებელია</c:v>
                </c:pt>
              </c:strCache>
            </c:strRef>
          </c:cat>
          <c:val>
            <c:numRef>
              <c:f>Sheet1!$C$2:$C$7</c:f>
              <c:numCache>
                <c:formatCode>###0.00</c:formatCode>
                <c:ptCount val="6"/>
                <c:pt idx="0">
                  <c:v>5.355013550135495</c:v>
                </c:pt>
                <c:pt idx="1">
                  <c:v>5.5751978891820579</c:v>
                </c:pt>
                <c:pt idx="2">
                  <c:v>5.2075471698113214</c:v>
                </c:pt>
                <c:pt idx="3">
                  <c:v>5.1283422459893044</c:v>
                </c:pt>
                <c:pt idx="4">
                  <c:v>5.5957446808510669</c:v>
                </c:pt>
                <c:pt idx="5">
                  <c:v>5.3702702702702707</c:v>
                </c:pt>
              </c:numCache>
            </c:numRef>
          </c:val>
          <c:extLst>
            <c:ext xmlns:c16="http://schemas.microsoft.com/office/drawing/2014/chart" uri="{C3380CC4-5D6E-409C-BE32-E72D297353CC}">
              <c16:uniqueId val="{00000001-9D43-4870-8E06-40D9B8238EDA}"/>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სოციალური დისტანციის დაცვა</c:v>
                </c:pt>
                <c:pt idx="1">
                  <c:v>ხელის ჰიგიენის დაცვა</c:v>
                </c:pt>
                <c:pt idx="2">
                  <c:v>პირბადის ტარება</c:v>
                </c:pt>
                <c:pt idx="3">
                  <c:v>სახლში დარჩენა, თუ სახლიდან გასვლა აუცილებლობით არ არის გამოწვეული</c:v>
                </c:pt>
                <c:pt idx="4">
                  <c:v>ხველების/დაცემინების ეტიკეტის დაცვა</c:v>
                </c:pt>
                <c:pt idx="5">
                  <c:v>ხალხმრავალ (მათ შორის, რელიგიურ) რიტუალებში მონაწილეობისგან თავის შეკავება, როცა დისტანციის დაცვა შეუძლებელია</c:v>
                </c:pt>
              </c:strCache>
            </c:strRef>
          </c:cat>
          <c:val>
            <c:numRef>
              <c:f>Sheet1!$D$2:$D$7</c:f>
              <c:numCache>
                <c:formatCode>###0.00</c:formatCode>
                <c:ptCount val="6"/>
                <c:pt idx="0">
                  <c:v>6.221550855991941</c:v>
                </c:pt>
                <c:pt idx="1">
                  <c:v>6.5955955955955945</c:v>
                </c:pt>
                <c:pt idx="2">
                  <c:v>6.1163967611336032</c:v>
                </c:pt>
                <c:pt idx="3">
                  <c:v>5.8990918264379388</c:v>
                </c:pt>
                <c:pt idx="4">
                  <c:v>6.5911823647294563</c:v>
                </c:pt>
                <c:pt idx="5">
                  <c:v>6.0818181818181847</c:v>
                </c:pt>
              </c:numCache>
            </c:numRef>
          </c:val>
          <c:extLst>
            <c:ext xmlns:c16="http://schemas.microsoft.com/office/drawing/2014/chart" uri="{C3380CC4-5D6E-409C-BE32-E72D297353CC}">
              <c16:uniqueId val="{00000000-0935-487C-BFCB-09D6F8969495}"/>
            </c:ext>
          </c:extLst>
        </c:ser>
        <c:dLbls>
          <c:showLegendKey val="0"/>
          <c:showVal val="0"/>
          <c:showCatName val="0"/>
          <c:showSerName val="0"/>
          <c:showPercent val="0"/>
          <c:showBubbleSize val="0"/>
        </c:dLbls>
        <c:gapWidth val="75"/>
        <c:overlap val="-25"/>
        <c:axId val="155227264"/>
        <c:axId val="155228800"/>
      </c:barChart>
      <c:catAx>
        <c:axId val="155227264"/>
        <c:scaling>
          <c:orientation val="maxMin"/>
        </c:scaling>
        <c:delete val="0"/>
        <c:axPos val="l"/>
        <c:numFmt formatCode="General" sourceLinked="0"/>
        <c:majorTickMark val="none"/>
        <c:minorTickMark val="none"/>
        <c:tickLblPos val="nextTo"/>
        <c:txPr>
          <a:bodyPr/>
          <a:lstStyle/>
          <a:p>
            <a:pPr>
              <a:defRPr sz="1000"/>
            </a:pPr>
            <a:endParaRPr lang="en-US"/>
          </a:p>
        </c:txPr>
        <c:crossAx val="155228800"/>
        <c:crosses val="autoZero"/>
        <c:auto val="1"/>
        <c:lblAlgn val="ctr"/>
        <c:lblOffset val="100"/>
        <c:noMultiLvlLbl val="0"/>
      </c:catAx>
      <c:valAx>
        <c:axId val="155228800"/>
        <c:scaling>
          <c:orientation val="minMax"/>
        </c:scaling>
        <c:delete val="0"/>
        <c:axPos val="t"/>
        <c:numFmt formatCode="###0.00" sourceLinked="1"/>
        <c:majorTickMark val="none"/>
        <c:minorTickMark val="none"/>
        <c:tickLblPos val="none"/>
        <c:spPr>
          <a:ln w="9525">
            <a:noFill/>
          </a:ln>
        </c:spPr>
        <c:crossAx val="155227264"/>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ka-GE" sz="1400" dirty="0"/>
              <a:t>კოვიდ 19-თან გამკლავების განწყობები</a:t>
            </a:r>
            <a:endParaRPr lang="en-US" sz="1400" dirty="0"/>
          </a:p>
          <a:p>
            <a:pPr>
              <a:defRPr sz="1400"/>
            </a:pPr>
            <a:r>
              <a:rPr lang="en-US" sz="1200" b="0" dirty="0"/>
              <a:t>(MEAN</a:t>
            </a:r>
            <a:r>
              <a:rPr lang="ka-GE" sz="1200" b="0" dirty="0"/>
              <a:t> 7 ქულიან სკალაზე</a:t>
            </a:r>
            <a:r>
              <a:rPr lang="en-US" sz="1200" b="0" dirty="0"/>
              <a:t>)</a:t>
            </a:r>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როგორია ახალი კორონავირუსით თქვენი დაინფიცირების ალბათობა?  
(1- "ძალიან დაბალი"; 7- "ძალიან მაღალი") </c:v>
                </c:pt>
                <c:pt idx="1">
                  <c:v>როგორ გგონიათ, რამდენად რთულად გადაიტანთ ახალ კორონავირუსს?  
(1 - "ძალიან მარტივად"; 7 - "ძალიან რთულად") </c:v>
                </c:pt>
                <c:pt idx="2">
                  <c:v>რამდენად დაუცველად მიგაჩნიათ თავი ახალი კორონავირუსის მიმართ? 
(1 - "სრულიად დაუცველად"; 7 - "სავსებით დაცულად") </c:v>
                </c:pt>
                <c:pt idx="3">
                  <c:v>მაქვს შეგრძნება, რომ ახალი კორონავირუსი.... 
(1 - "ჩემთან ძალიან ახლოსაა"; 7 - "ჩემგან ძალიან შორსაა") </c:v>
                </c:pt>
                <c:pt idx="4">
                  <c:v>ჩემთვის ამ მდგომარეობაში ახალი კორონავირუსით დაინფიცირების თავიდან არიდება არის 
(1 - "ძალიან ძნელი";  7 - "ძალიან ადვილი") </c:v>
                </c:pt>
              </c:strCache>
            </c:strRef>
          </c:cat>
          <c:val>
            <c:numRef>
              <c:f>Sheet1!$B$2:$B$6</c:f>
              <c:numCache>
                <c:formatCode>###0.00</c:formatCode>
                <c:ptCount val="5"/>
                <c:pt idx="0">
                  <c:v>3.1260997067448679</c:v>
                </c:pt>
                <c:pt idx="1">
                  <c:v>3.4738675958188141</c:v>
                </c:pt>
                <c:pt idx="2">
                  <c:v>4.683139534883721</c:v>
                </c:pt>
                <c:pt idx="3">
                  <c:v>5.2623906705539358</c:v>
                </c:pt>
                <c:pt idx="4">
                  <c:v>5.3869209809264307</c:v>
                </c:pt>
              </c:numCache>
            </c:numRef>
          </c:val>
          <c:extLst>
            <c:ext xmlns:c16="http://schemas.microsoft.com/office/drawing/2014/chart" uri="{C3380CC4-5D6E-409C-BE32-E72D297353CC}">
              <c16:uniqueId val="{00000000-57D1-4AB2-8E55-A3C22D3C933A}"/>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როგორია ახალი კორონავირუსით თქვენი დაინფიცირების ალბათობა?  
(1- "ძალიან დაბალი"; 7- "ძალიან მაღალი") </c:v>
                </c:pt>
                <c:pt idx="1">
                  <c:v>როგორ გგონიათ, რამდენად რთულად გადაიტანთ ახალ კორონავირუსს?  
(1 - "ძალიან მარტივად"; 7 - "ძალიან რთულად") </c:v>
                </c:pt>
                <c:pt idx="2">
                  <c:v>რამდენად დაუცველად მიგაჩნიათ თავი ახალი კორონავირუსის მიმართ? 
(1 - "სრულიად დაუცველად"; 7 - "სავსებით დაცულად") </c:v>
                </c:pt>
                <c:pt idx="3">
                  <c:v>მაქვს შეგრძნება, რომ ახალი კორონავირუსი.... 
(1 - "ჩემთან ძალიან ახლოსაა"; 7 - "ჩემგან ძალიან შორსაა") </c:v>
                </c:pt>
                <c:pt idx="4">
                  <c:v>ჩემთვის ამ მდგომარეობაში ახალი კორონავირუსით დაინფიცირების თავიდან არიდება არის 
(1 - "ძალიან ძნელი";  7 - "ძალიან ადვილი") </c:v>
                </c:pt>
              </c:strCache>
            </c:strRef>
          </c:cat>
          <c:val>
            <c:numRef>
              <c:f>Sheet1!$C$2:$C$6</c:f>
              <c:numCache>
                <c:formatCode>###0.00</c:formatCode>
                <c:ptCount val="5"/>
                <c:pt idx="0">
                  <c:v>2.8827586206896534</c:v>
                </c:pt>
                <c:pt idx="1">
                  <c:v>3.1583333333333332</c:v>
                </c:pt>
                <c:pt idx="2">
                  <c:v>4.4356435643564387</c:v>
                </c:pt>
                <c:pt idx="3">
                  <c:v>4.8655172413793046</c:v>
                </c:pt>
                <c:pt idx="4">
                  <c:v>4.8215384615384576</c:v>
                </c:pt>
              </c:numCache>
            </c:numRef>
          </c:val>
          <c:extLst>
            <c:ext xmlns:c16="http://schemas.microsoft.com/office/drawing/2014/chart" uri="{C3380CC4-5D6E-409C-BE32-E72D297353CC}">
              <c16:uniqueId val="{00000001-57D1-4AB2-8E55-A3C22D3C933A}"/>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როგორია ახალი კორონავირუსით თქვენი დაინფიცირების ალბათობა?  
(1- "ძალიან დაბალი"; 7- "ძალიან მაღალი") </c:v>
                </c:pt>
                <c:pt idx="1">
                  <c:v>როგორ გგონიათ, რამდენად რთულად გადაიტანთ ახალ კორონავირუსს?  
(1 - "ძალიან მარტივად"; 7 - "ძალიან რთულად") </c:v>
                </c:pt>
                <c:pt idx="2">
                  <c:v>რამდენად დაუცველად მიგაჩნიათ თავი ახალი კორონავირუსის მიმართ? 
(1 - "სრულიად დაუცველად"; 7 - "სავსებით დაცულად") </c:v>
                </c:pt>
                <c:pt idx="3">
                  <c:v>მაქვს შეგრძნება, რომ ახალი კორონავირუსი.... 
(1 - "ჩემთან ძალიან ახლოსაა"; 7 - "ჩემგან ძალიან შორსაა") </c:v>
                </c:pt>
                <c:pt idx="4">
                  <c:v>ჩემთვის ამ მდგომარეობაში ახალი კორონავირუსით დაინფიცირების თავიდან არიდება არის 
(1 - "ძალიან ძნელი";  7 - "ძალიან ადვილი") </c:v>
                </c:pt>
              </c:strCache>
            </c:strRef>
          </c:cat>
          <c:val>
            <c:numRef>
              <c:f>Sheet1!$D$2:$D$6</c:f>
              <c:numCache>
                <c:formatCode>General</c:formatCode>
                <c:ptCount val="5"/>
                <c:pt idx="0">
                  <c:v>3</c:v>
                </c:pt>
                <c:pt idx="1">
                  <c:v>3.56</c:v>
                </c:pt>
                <c:pt idx="2">
                  <c:v>4.88</c:v>
                </c:pt>
                <c:pt idx="3">
                  <c:v>5.1599999999999975</c:v>
                </c:pt>
                <c:pt idx="4">
                  <c:v>5.48</c:v>
                </c:pt>
              </c:numCache>
            </c:numRef>
          </c:val>
          <c:extLst>
            <c:ext xmlns:c16="http://schemas.microsoft.com/office/drawing/2014/chart" uri="{C3380CC4-5D6E-409C-BE32-E72D297353CC}">
              <c16:uniqueId val="{00000000-1203-45E3-8AC9-09A85AE7C3DB}"/>
            </c:ext>
          </c:extLst>
        </c:ser>
        <c:dLbls>
          <c:showLegendKey val="0"/>
          <c:showVal val="0"/>
          <c:showCatName val="0"/>
          <c:showSerName val="0"/>
          <c:showPercent val="0"/>
          <c:showBubbleSize val="0"/>
        </c:dLbls>
        <c:gapWidth val="75"/>
        <c:overlap val="-25"/>
        <c:axId val="155715840"/>
        <c:axId val="155725824"/>
      </c:barChart>
      <c:catAx>
        <c:axId val="155715840"/>
        <c:scaling>
          <c:orientation val="maxMin"/>
        </c:scaling>
        <c:delete val="0"/>
        <c:axPos val="l"/>
        <c:numFmt formatCode="General" sourceLinked="0"/>
        <c:majorTickMark val="none"/>
        <c:minorTickMark val="none"/>
        <c:tickLblPos val="nextTo"/>
        <c:txPr>
          <a:bodyPr/>
          <a:lstStyle/>
          <a:p>
            <a:pPr>
              <a:defRPr sz="1000"/>
            </a:pPr>
            <a:endParaRPr lang="en-US"/>
          </a:p>
        </c:txPr>
        <c:crossAx val="155725824"/>
        <c:crosses val="autoZero"/>
        <c:auto val="1"/>
        <c:lblAlgn val="ctr"/>
        <c:lblOffset val="100"/>
        <c:noMultiLvlLbl val="0"/>
      </c:catAx>
      <c:valAx>
        <c:axId val="155725824"/>
        <c:scaling>
          <c:orientation val="minMax"/>
        </c:scaling>
        <c:delete val="0"/>
        <c:axPos val="t"/>
        <c:numFmt formatCode="###0.00" sourceLinked="1"/>
        <c:majorTickMark val="none"/>
        <c:minorTickMark val="none"/>
        <c:tickLblPos val="none"/>
        <c:spPr>
          <a:ln w="9525">
            <a:noFill/>
          </a:ln>
        </c:spPr>
        <c:crossAx val="155715840"/>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დამოკიდებულებები კოვიდ19-ის მიმართ</a:t>
            </a:r>
          </a:p>
          <a:p>
            <a:pPr>
              <a:defRPr/>
            </a:pPr>
            <a:r>
              <a:rPr lang="en-US" sz="1200" b="0" dirty="0"/>
              <a:t>MEAN </a:t>
            </a:r>
            <a:r>
              <a:rPr lang="ka-GE" sz="1200" b="0" dirty="0"/>
              <a:t>7 ქულიან სკალაზე</a:t>
            </a:r>
            <a:endParaRPr lang="en-US" sz="1200" b="0" dirty="0"/>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ჩემთან ძალიან ახლოსაა - ჩემგან ძალიან შორსაა</c:v>
                </c:pt>
                <c:pt idx="1">
                  <c:v>ვრცელდება ნელა - ვრცელდება სწრაფად</c:v>
                </c:pt>
                <c:pt idx="2">
                  <c:v>არის ის, რაზეც ყოველთვის ვფიქრობ - არის ის, რაზეც არასდროს ვფიქრობ</c:v>
                </c:pt>
                <c:pt idx="3">
                  <c:v>საშიშია  - არ არის საშიში</c:v>
                </c:pt>
                <c:pt idx="4">
                  <c:v>მედიის მიერ გაზვიადებულია - არ არის მედიის მიერ გაზვიადებული</c:v>
                </c:pt>
                <c:pt idx="5">
                  <c:v>სანერვიულოა - არ არის სანერვიულო</c:v>
                </c:pt>
                <c:pt idx="6">
                  <c:v>თავს უსუსურად მაგრძნობინებს - შემიძლია მე თვითონ ვებრძოლო</c:v>
                </c:pt>
              </c:strCache>
            </c:strRef>
          </c:cat>
          <c:val>
            <c:numRef>
              <c:f>Sheet1!$B$2:$B$8</c:f>
              <c:numCache>
                <c:formatCode>###0.00</c:formatCode>
                <c:ptCount val="7"/>
                <c:pt idx="0">
                  <c:v>5.2623906705539358</c:v>
                </c:pt>
                <c:pt idx="1">
                  <c:v>4.9083094555873963</c:v>
                </c:pt>
                <c:pt idx="2">
                  <c:v>4.1147540983606534</c:v>
                </c:pt>
                <c:pt idx="3">
                  <c:v>3.036111111111111</c:v>
                </c:pt>
                <c:pt idx="4">
                  <c:v>4.7313432835820945</c:v>
                </c:pt>
                <c:pt idx="5">
                  <c:v>3.1875000000000013</c:v>
                </c:pt>
                <c:pt idx="6">
                  <c:v>4.6477272727272698</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ჩემთან ძალიან ახლოსაა - ჩემგან ძალიან შორსაა</c:v>
                </c:pt>
                <c:pt idx="1">
                  <c:v>ვრცელდება ნელა - ვრცელდება სწრაფად</c:v>
                </c:pt>
                <c:pt idx="2">
                  <c:v>არის ის, რაზეც ყოველთვის ვფიქრობ - არის ის, რაზეც არასდროს ვფიქრობ</c:v>
                </c:pt>
                <c:pt idx="3">
                  <c:v>საშიშია  - არ არის საშიში</c:v>
                </c:pt>
                <c:pt idx="4">
                  <c:v>მედიის მიერ გაზვიადებულია - არ არის მედიის მიერ გაზვიადებული</c:v>
                </c:pt>
                <c:pt idx="5">
                  <c:v>სანერვიულოა - არ არის სანერვიულო</c:v>
                </c:pt>
                <c:pt idx="6">
                  <c:v>თავს უსუსურად მაგრძნობინებს - შემიძლია მე თვითონ ვებრძოლო</c:v>
                </c:pt>
              </c:strCache>
            </c:strRef>
          </c:cat>
          <c:val>
            <c:numRef>
              <c:f>Sheet1!$C$2:$C$8</c:f>
              <c:numCache>
                <c:formatCode>###0.00</c:formatCode>
                <c:ptCount val="7"/>
                <c:pt idx="0">
                  <c:v>4.8655172413793046</c:v>
                </c:pt>
                <c:pt idx="1">
                  <c:v>3.9747634069400628</c:v>
                </c:pt>
                <c:pt idx="2">
                  <c:v>4.4011627906976809</c:v>
                </c:pt>
                <c:pt idx="3">
                  <c:v>2.3305322128851542</c:v>
                </c:pt>
                <c:pt idx="4">
                  <c:v>4.6273291925465836</c:v>
                </c:pt>
                <c:pt idx="5">
                  <c:v>2.9608938547486034</c:v>
                </c:pt>
                <c:pt idx="6">
                  <c:v>4.9300911854103422</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ჩემთან ძალიან ახლოსაა - ჩემგან ძალიან შორსაა</c:v>
                </c:pt>
                <c:pt idx="1">
                  <c:v>ვრცელდება ნელა - ვრცელდება სწრაფად</c:v>
                </c:pt>
                <c:pt idx="2">
                  <c:v>არის ის, რაზეც ყოველთვის ვფიქრობ - არის ის, რაზეც არასდროს ვფიქრობ</c:v>
                </c:pt>
                <c:pt idx="3">
                  <c:v>საშიშია  - არ არის საშიში</c:v>
                </c:pt>
                <c:pt idx="4">
                  <c:v>მედიის მიერ გაზვიადებულია - არ არის მედიის მიერ გაზვიადებული</c:v>
                </c:pt>
                <c:pt idx="5">
                  <c:v>სანერვიულოა - არ არის სანერვიულო</c:v>
                </c:pt>
                <c:pt idx="6">
                  <c:v>თავს უსუსურად მაგრძნობინებს - შემიძლია მე თვითონ ვებრძოლო</c:v>
                </c:pt>
              </c:strCache>
            </c:strRef>
          </c:cat>
          <c:val>
            <c:numRef>
              <c:f>Sheet1!$D$2:$D$8</c:f>
              <c:numCache>
                <c:formatCode>###0.00</c:formatCode>
                <c:ptCount val="7"/>
                <c:pt idx="1">
                  <c:v>4.5526315789473655</c:v>
                </c:pt>
                <c:pt idx="3">
                  <c:v>2.6977687626774869</c:v>
                </c:pt>
                <c:pt idx="4">
                  <c:v>4.80555555555555</c:v>
                </c:pt>
                <c:pt idx="5">
                  <c:v>2.7671092951991842</c:v>
                </c:pt>
              </c:numCache>
            </c:numRef>
          </c:val>
          <c:extLst>
            <c:ext xmlns:c16="http://schemas.microsoft.com/office/drawing/2014/chart" uri="{C3380CC4-5D6E-409C-BE32-E72D297353CC}">
              <c16:uniqueId val="{00000000-76C1-4D99-9680-943FBC314F96}"/>
            </c:ext>
          </c:extLst>
        </c:ser>
        <c:dLbls>
          <c:showLegendKey val="0"/>
          <c:showVal val="0"/>
          <c:showCatName val="0"/>
          <c:showSerName val="0"/>
          <c:showPercent val="0"/>
          <c:showBubbleSize val="0"/>
        </c:dLbls>
        <c:gapWidth val="75"/>
        <c:overlap val="-25"/>
        <c:axId val="154162304"/>
        <c:axId val="154220032"/>
      </c:barChart>
      <c:catAx>
        <c:axId val="154162304"/>
        <c:scaling>
          <c:orientation val="maxMin"/>
        </c:scaling>
        <c:delete val="0"/>
        <c:axPos val="l"/>
        <c:numFmt formatCode="General" sourceLinked="0"/>
        <c:majorTickMark val="none"/>
        <c:minorTickMark val="none"/>
        <c:tickLblPos val="nextTo"/>
        <c:crossAx val="154220032"/>
        <c:crosses val="autoZero"/>
        <c:auto val="1"/>
        <c:lblAlgn val="ctr"/>
        <c:lblOffset val="100"/>
        <c:noMultiLvlLbl val="0"/>
      </c:catAx>
      <c:valAx>
        <c:axId val="154220032"/>
        <c:scaling>
          <c:orientation val="minMax"/>
          <c:max val="7"/>
          <c:min val="0"/>
        </c:scaling>
        <c:delete val="0"/>
        <c:axPos val="t"/>
        <c:numFmt formatCode="###0.00" sourceLinked="1"/>
        <c:majorTickMark val="none"/>
        <c:minorTickMark val="none"/>
        <c:tickLblPos val="none"/>
        <c:spPr>
          <a:ln w="9525">
            <a:noFill/>
          </a:ln>
        </c:spPr>
        <c:crossAx val="154162304"/>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მ</a:t>
            </a:r>
            <a:r>
              <a:rPr lang="ka-GE" dirty="0"/>
              <a:t>კაცრი ზომების მიმართ მხარდაჭერა</a:t>
            </a:r>
          </a:p>
          <a:p>
            <a:pPr>
              <a:defRPr/>
            </a:pPr>
            <a:r>
              <a:rPr lang="ka-GE" sz="1200" b="0" dirty="0"/>
              <a:t>(</a:t>
            </a:r>
            <a:r>
              <a:rPr lang="en-US" sz="1200" b="0" dirty="0"/>
              <a:t>MEAN</a:t>
            </a:r>
            <a:r>
              <a:rPr lang="ka-GE" sz="1200" b="0" dirty="0"/>
              <a:t> 7 ქულიან სკალაზე:</a:t>
            </a:r>
            <a:r>
              <a:rPr lang="en-US" sz="1200" b="0" dirty="0"/>
              <a:t> </a:t>
            </a:r>
            <a:r>
              <a:rPr lang="ka-GE" sz="1200" b="0" dirty="0"/>
              <a:t>1 - სრულიად არ ვეთანხმები, 7- სავსებით ვეთანხმები</a:t>
            </a:r>
            <a:r>
              <a:rPr lang="en-US" sz="1200" b="0" dirty="0"/>
              <a:t>)</a:t>
            </a:r>
          </a:p>
        </c:rich>
      </c:tx>
      <c:overlay val="0"/>
    </c:title>
    <c:autoTitleDeleted val="0"/>
    <c:plotArea>
      <c:layout>
        <c:manualLayout>
          <c:layoutTarget val="inner"/>
          <c:xMode val="edge"/>
          <c:yMode val="edge"/>
          <c:x val="0.49445048242209205"/>
          <c:y val="0.12217599883347922"/>
          <c:w val="0.47268566781265137"/>
          <c:h val="0.82612219305920098"/>
        </c:manualLayout>
      </c:layout>
      <c:barChart>
        <c:barDir val="bar"/>
        <c:grouping val="clustered"/>
        <c:varyColors val="0"/>
        <c:ser>
          <c:idx val="0"/>
          <c:order val="0"/>
          <c:tx>
            <c:strRef>
              <c:f>Sheet1!$B$1</c:f>
              <c:strCache>
                <c:ptCount val="1"/>
                <c:pt idx="0">
                  <c:v>სამცხე-ჯავახეთი</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ადამიანები, რომლებიც იმ ქვეყნებიდან ჩამოვიდნენ, სადაც კორონავირუსის შემთხვევებია დაფიქსირებული, კარანტინში უნდა გადაიყვანონ, მიუხედავად იმისა, თავს ცუდად გრძნობენ თუ არა</c:v>
                </c:pt>
                <c:pt idx="1">
                  <c:v>მთავრობამ უნდა შეზღუდოს პირადი თავისუფლება ახალ კორონავირუსთან საბრძოლველად.</c:v>
                </c:pt>
                <c:pt idx="2">
                  <c:v>ახალი კორონავირუსის შესახებ დეზინფორმაციის გავრცელების  წინააღმდეგ საბრძოლველად მთავრობამ ინტერნეტსა და სოციალურ მედიაზე წვდომა უნდა აკრძალოს.</c:v>
                </c:pt>
                <c:pt idx="3">
                  <c:v>3-ზე მეტი ადამიანის მონაწილეობით დაგეგმილი ღონისძიებები ორგანიზატორებმა უნდა გააუქმონ.</c:v>
                </c:pt>
                <c:pt idx="4">
                  <c:v>სახლიდან გასვლა მხოლოდ პროფესიული, ჯანმრთელობასთან დაკავშირებული ან გადაუდებელი მიზეზებით უნდა იყოს დაშვებული.</c:v>
                </c:pt>
                <c:pt idx="5">
                  <c:v>ყველა, ვინც არაა ქვეყნის მოქალაქე, კარანტინში უნდა გადაიყვანონ ან ქვეყნიდან გაამგზავრონ.</c:v>
                </c:pt>
              </c:strCache>
            </c:strRef>
          </c:cat>
          <c:val>
            <c:numRef>
              <c:f>Sheet1!$B$2:$B$7</c:f>
              <c:numCache>
                <c:formatCode>###0.00</c:formatCode>
                <c:ptCount val="6"/>
                <c:pt idx="0">
                  <c:v>5.6151685393258424</c:v>
                </c:pt>
                <c:pt idx="1">
                  <c:v>4.2647058823529411</c:v>
                </c:pt>
                <c:pt idx="2">
                  <c:v>3.2035398230088497</c:v>
                </c:pt>
                <c:pt idx="3">
                  <c:v>4.2314285714285713</c:v>
                </c:pt>
                <c:pt idx="4">
                  <c:v>4.4899135446685881</c:v>
                </c:pt>
                <c:pt idx="5">
                  <c:v>4.0117994100294982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ქვემო ქართლი</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ადამიანები, რომლებიც იმ ქვეყნებიდან ჩამოვიდნენ, სადაც კორონავირუსის შემთხვევებია დაფიქსირებული, კარანტინში უნდა გადაიყვანონ, მიუხედავად იმისა, თავს ცუდად გრძნობენ თუ არა</c:v>
                </c:pt>
                <c:pt idx="1">
                  <c:v>მთავრობამ უნდა შეზღუდოს პირადი თავისუფლება ახალ კორონავირუსთან საბრძოლველად.</c:v>
                </c:pt>
                <c:pt idx="2">
                  <c:v>ახალი კორონავირუსის შესახებ დეზინფორმაციის გავრცელების  წინააღმდეგ საბრძოლველად მთავრობამ ინტერნეტსა და სოციალურ მედიაზე წვდომა უნდა აკრძალოს.</c:v>
                </c:pt>
                <c:pt idx="3">
                  <c:v>3-ზე მეტი ადამიანის მონაწილეობით დაგეგმილი ღონისძიებები ორგანიზატორებმა უნდა გააუქმონ.</c:v>
                </c:pt>
                <c:pt idx="4">
                  <c:v>სახლიდან გასვლა მხოლოდ პროფესიული, ჯანმრთელობასთან დაკავშირებული ან გადაუდებელი მიზეზებით უნდა იყოს დაშვებული.</c:v>
                </c:pt>
                <c:pt idx="5">
                  <c:v>ყველა, ვინც არაა ქვეყნის მოქალაქე, კარანტინში უნდა გადაიყვანონ ან ქვეყნიდან გაამგზავრონ.</c:v>
                </c:pt>
              </c:strCache>
            </c:strRef>
          </c:cat>
          <c:val>
            <c:numRef>
              <c:f>Sheet1!$C$2:$C$7</c:f>
              <c:numCache>
                <c:formatCode>###0.00</c:formatCode>
                <c:ptCount val="6"/>
                <c:pt idx="0">
                  <c:v>5.7507418397626111</c:v>
                </c:pt>
                <c:pt idx="1">
                  <c:v>4.33003300330033</c:v>
                </c:pt>
                <c:pt idx="2">
                  <c:v>3.2</c:v>
                </c:pt>
                <c:pt idx="3">
                  <c:v>4.5981012658227849</c:v>
                </c:pt>
                <c:pt idx="4">
                  <c:v>5.1841359773371103</c:v>
                </c:pt>
                <c:pt idx="5">
                  <c:v>3.6634920634920634</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ადამიანები, რომლებიც იმ ქვეყნებიდან ჩამოვიდნენ, სადაც კორონავირუსის შემთხვევებია დაფიქსირებული, კარანტინში უნდა გადაიყვანონ, მიუხედავად იმისა, თავს ცუდად გრძნობენ თუ არა</c:v>
                </c:pt>
                <c:pt idx="1">
                  <c:v>მთავრობამ უნდა შეზღუდოს პირადი თავისუფლება ახალ კორონავირუსთან საბრძოლველად.</c:v>
                </c:pt>
                <c:pt idx="2">
                  <c:v>ახალი კორონავირუსის შესახებ დეზინფორმაციის გავრცელების  წინააღმდეგ საბრძოლველად მთავრობამ ინტერნეტსა და სოციალურ მედიაზე წვდომა უნდა აკრძალოს.</c:v>
                </c:pt>
                <c:pt idx="3">
                  <c:v>3-ზე მეტი ადამიანის მონაწილეობით დაგეგმილი ღონისძიებები ორგანიზატორებმა უნდა გააუქმონ.</c:v>
                </c:pt>
                <c:pt idx="4">
                  <c:v>სახლიდან გასვლა მხოლოდ პროფესიული, ჯანმრთელობასთან დაკავშირებული ან გადაუდებელი მიზეზებით უნდა იყოს დაშვებული.</c:v>
                </c:pt>
                <c:pt idx="5">
                  <c:v>ყველა, ვინც არაა ქვეყნის მოქალაქე, კარანტინში უნდა გადაიყვანონ ან ქვეყნიდან გაამგზავრონ.</c:v>
                </c:pt>
              </c:strCache>
            </c:strRef>
          </c:cat>
          <c:val>
            <c:numRef>
              <c:f>Sheet1!$D$2:$D$7</c:f>
              <c:numCache>
                <c:formatCode>General</c:formatCode>
                <c:ptCount val="6"/>
                <c:pt idx="2" formatCode="###0.00">
                  <c:v>2.8266219239373602</c:v>
                </c:pt>
                <c:pt idx="4" formatCode="###0.00">
                  <c:v>4.6418988648090815</c:v>
                </c:pt>
              </c:numCache>
            </c:numRef>
          </c:val>
          <c:extLst>
            <c:ext xmlns:c16="http://schemas.microsoft.com/office/drawing/2014/chart" uri="{C3380CC4-5D6E-409C-BE32-E72D297353CC}">
              <c16:uniqueId val="{00000000-2D8C-4120-A1FE-4729FB5B920A}"/>
            </c:ext>
          </c:extLst>
        </c:ser>
        <c:dLbls>
          <c:showLegendKey val="0"/>
          <c:showVal val="0"/>
          <c:showCatName val="0"/>
          <c:showSerName val="0"/>
          <c:showPercent val="0"/>
          <c:showBubbleSize val="0"/>
        </c:dLbls>
        <c:gapWidth val="75"/>
        <c:overlap val="-25"/>
        <c:axId val="154812416"/>
        <c:axId val="154815104"/>
      </c:barChart>
      <c:catAx>
        <c:axId val="154812416"/>
        <c:scaling>
          <c:orientation val="maxMin"/>
        </c:scaling>
        <c:delete val="0"/>
        <c:axPos val="l"/>
        <c:numFmt formatCode="General" sourceLinked="0"/>
        <c:majorTickMark val="none"/>
        <c:minorTickMark val="none"/>
        <c:tickLblPos val="nextTo"/>
        <c:txPr>
          <a:bodyPr/>
          <a:lstStyle/>
          <a:p>
            <a:pPr>
              <a:defRPr sz="900"/>
            </a:pPr>
            <a:endParaRPr lang="en-US"/>
          </a:p>
        </c:txPr>
        <c:crossAx val="154815104"/>
        <c:crosses val="autoZero"/>
        <c:auto val="1"/>
        <c:lblAlgn val="ctr"/>
        <c:lblOffset val="100"/>
        <c:noMultiLvlLbl val="0"/>
      </c:catAx>
      <c:valAx>
        <c:axId val="154815104"/>
        <c:scaling>
          <c:orientation val="minMax"/>
          <c:max val="7"/>
          <c:min val="0"/>
        </c:scaling>
        <c:delete val="0"/>
        <c:axPos val="t"/>
        <c:numFmt formatCode="###0.00" sourceLinked="1"/>
        <c:majorTickMark val="none"/>
        <c:minorTickMark val="none"/>
        <c:tickLblPos val="none"/>
        <c:spPr>
          <a:ln w="9525">
            <a:noFill/>
          </a:ln>
        </c:spPr>
        <c:crossAx val="15481241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ka-GE" sz="1400" dirty="0"/>
              <a:t>აპირებთ ან უკვე განახორციელეთ თუ არა ქვემოთ ჩამოთვლილი ქმედებები?</a:t>
            </a:r>
            <a:endParaRPr lang="en-US" sz="1400" dirty="0"/>
          </a:p>
        </c:rich>
      </c:tx>
      <c:overlay val="0"/>
    </c:title>
    <c:autoTitleDeleted val="0"/>
    <c:plotArea>
      <c:layout>
        <c:manualLayout>
          <c:layoutTarget val="inner"/>
          <c:xMode val="edge"/>
          <c:yMode val="edge"/>
          <c:x val="0.58333294159125526"/>
          <c:y val="8.9096092155147619E-2"/>
          <c:w val="0.38930387432914232"/>
          <c:h val="0.86594065325167935"/>
        </c:manualLayout>
      </c:layout>
      <c:barChart>
        <c:barDir val="bar"/>
        <c:grouping val="clustered"/>
        <c:varyColors val="0"/>
        <c:ser>
          <c:idx val="0"/>
          <c:order val="0"/>
          <c:tx>
            <c:strRef>
              <c:f>'[IV talga_Sedegebi.xlsx]N18 slaidi'!$C$204</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slaidi'!$C$205:$C$228</c:f>
              <c:numCache>
                <c:formatCode>###0.0</c:formatCode>
                <c:ptCount val="24"/>
                <c:pt idx="0">
                  <c:v>10.52631578947368</c:v>
                </c:pt>
                <c:pt idx="1">
                  <c:v>18.684210526315788</c:v>
                </c:pt>
                <c:pt idx="2">
                  <c:v>70.789473684210577</c:v>
                </c:pt>
                <c:pt idx="3">
                  <c:v>17.105263157894747</c:v>
                </c:pt>
                <c:pt idx="4">
                  <c:v>14.736842105263158</c:v>
                </c:pt>
                <c:pt idx="5">
                  <c:v>68.15789473684211</c:v>
                </c:pt>
                <c:pt idx="6">
                  <c:v>30.263157894736828</c:v>
                </c:pt>
                <c:pt idx="7">
                  <c:v>10.263157894736842</c:v>
                </c:pt>
                <c:pt idx="8">
                  <c:v>59.473684210526294</c:v>
                </c:pt>
                <c:pt idx="9">
                  <c:v>26.842105263157887</c:v>
                </c:pt>
                <c:pt idx="10">
                  <c:v>18.157894736842128</c:v>
                </c:pt>
                <c:pt idx="11">
                  <c:v>55</c:v>
                </c:pt>
                <c:pt idx="12">
                  <c:v>39.473684210526294</c:v>
                </c:pt>
                <c:pt idx="13">
                  <c:v>11.315789473684223</c:v>
                </c:pt>
                <c:pt idx="14">
                  <c:v>49.210526315789473</c:v>
                </c:pt>
                <c:pt idx="15">
                  <c:v>28.947368421052641</c:v>
                </c:pt>
                <c:pt idx="16">
                  <c:v>13.684210526315788</c:v>
                </c:pt>
                <c:pt idx="17">
                  <c:v>57.368421052631547</c:v>
                </c:pt>
                <c:pt idx="18">
                  <c:v>30.263157894736828</c:v>
                </c:pt>
                <c:pt idx="19">
                  <c:v>12.894736842105274</c:v>
                </c:pt>
                <c:pt idx="20">
                  <c:v>56.842105263157912</c:v>
                </c:pt>
                <c:pt idx="21">
                  <c:v>38.938053097345126</c:v>
                </c:pt>
                <c:pt idx="22">
                  <c:v>11.504424778761067</c:v>
                </c:pt>
                <c:pt idx="23">
                  <c:v>49.557522123893804</c:v>
                </c:pt>
              </c:numCache>
            </c:numRef>
          </c:val>
          <c:extLst>
            <c:ext xmlns:c16="http://schemas.microsoft.com/office/drawing/2014/chart" uri="{C3380CC4-5D6E-409C-BE32-E72D297353CC}">
              <c16:uniqueId val="{00000000-B3C3-42FD-9D56-29F076FEA770}"/>
            </c:ext>
          </c:extLst>
        </c:ser>
        <c:ser>
          <c:idx val="1"/>
          <c:order val="1"/>
          <c:tx>
            <c:strRef>
              <c:f>'[IV talga_Sedegebi.xlsx]N18 slaidi'!$D$204</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slaidi'!$D$205:$D$228</c:f>
              <c:numCache>
                <c:formatCode>###0.0</c:formatCode>
                <c:ptCount val="24"/>
                <c:pt idx="0">
                  <c:v>12.894736842105274</c:v>
                </c:pt>
                <c:pt idx="1">
                  <c:v>13.42105263157895</c:v>
                </c:pt>
                <c:pt idx="2">
                  <c:v>73.684210526315795</c:v>
                </c:pt>
                <c:pt idx="3">
                  <c:v>14.210526315789474</c:v>
                </c:pt>
                <c:pt idx="4">
                  <c:v>15.789473684210517</c:v>
                </c:pt>
                <c:pt idx="5">
                  <c:v>70</c:v>
                </c:pt>
                <c:pt idx="6">
                  <c:v>19.210526315789473</c:v>
                </c:pt>
                <c:pt idx="7">
                  <c:v>13.947368421052621</c:v>
                </c:pt>
                <c:pt idx="8">
                  <c:v>66.84210526315789</c:v>
                </c:pt>
                <c:pt idx="9">
                  <c:v>21.052631578947349</c:v>
                </c:pt>
                <c:pt idx="10">
                  <c:v>14.210526315789474</c:v>
                </c:pt>
                <c:pt idx="11">
                  <c:v>64.73684210526315</c:v>
                </c:pt>
                <c:pt idx="12">
                  <c:v>25.263157894736828</c:v>
                </c:pt>
                <c:pt idx="13">
                  <c:v>15</c:v>
                </c:pt>
                <c:pt idx="14">
                  <c:v>59.736842105263136</c:v>
                </c:pt>
                <c:pt idx="15">
                  <c:v>25.263157894736828</c:v>
                </c:pt>
                <c:pt idx="16">
                  <c:v>16.315789473684209</c:v>
                </c:pt>
                <c:pt idx="17">
                  <c:v>58.421052631578974</c:v>
                </c:pt>
                <c:pt idx="18">
                  <c:v>31.052631578947349</c:v>
                </c:pt>
                <c:pt idx="19">
                  <c:v>15.789473684210517</c:v>
                </c:pt>
                <c:pt idx="20">
                  <c:v>53.157894736842067</c:v>
                </c:pt>
                <c:pt idx="21">
                  <c:v>36.548223350253807</c:v>
                </c:pt>
                <c:pt idx="22">
                  <c:v>18.274111675126893</c:v>
                </c:pt>
                <c:pt idx="23">
                  <c:v>45.177664974619255</c:v>
                </c:pt>
              </c:numCache>
            </c:numRef>
          </c:val>
          <c:extLst>
            <c:ext xmlns:c16="http://schemas.microsoft.com/office/drawing/2014/chart" uri="{C3380CC4-5D6E-409C-BE32-E72D297353CC}">
              <c16:uniqueId val="{00000001-B3C3-42FD-9D56-29F076FEA770}"/>
            </c:ext>
          </c:extLst>
        </c:ser>
        <c:ser>
          <c:idx val="2"/>
          <c:order val="2"/>
          <c:tx>
            <c:strRef>
              <c:f>'[IV talga_Sedegebi.xlsx]N18 slaidi'!$E$204</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slaidi'!$E$205:$E$228</c:f>
              <c:numCache>
                <c:formatCode>###0.0</c:formatCode>
                <c:ptCount val="24"/>
                <c:pt idx="0">
                  <c:v>9.6</c:v>
                </c:pt>
                <c:pt idx="1">
                  <c:v>9.7000000000000011</c:v>
                </c:pt>
                <c:pt idx="2">
                  <c:v>80.7</c:v>
                </c:pt>
                <c:pt idx="3">
                  <c:v>21.9</c:v>
                </c:pt>
                <c:pt idx="4">
                  <c:v>8</c:v>
                </c:pt>
                <c:pt idx="5">
                  <c:v>70.099999999999994</c:v>
                </c:pt>
                <c:pt idx="12">
                  <c:v>31.7</c:v>
                </c:pt>
                <c:pt idx="13">
                  <c:v>8.4</c:v>
                </c:pt>
                <c:pt idx="14">
                  <c:v>59.9</c:v>
                </c:pt>
                <c:pt idx="15">
                  <c:v>28</c:v>
                </c:pt>
                <c:pt idx="16">
                  <c:v>8</c:v>
                </c:pt>
                <c:pt idx="17">
                  <c:v>64</c:v>
                </c:pt>
                <c:pt idx="18">
                  <c:v>29.7</c:v>
                </c:pt>
                <c:pt idx="19">
                  <c:v>8.6</c:v>
                </c:pt>
                <c:pt idx="20">
                  <c:v>61.7</c:v>
                </c:pt>
                <c:pt idx="21">
                  <c:v>43.951612903225808</c:v>
                </c:pt>
                <c:pt idx="22">
                  <c:v>7.8629032258064466</c:v>
                </c:pt>
                <c:pt idx="23">
                  <c:v>48.185483870967751</c:v>
                </c:pt>
              </c:numCache>
            </c:numRef>
          </c:val>
          <c:extLst>
            <c:ext xmlns:c16="http://schemas.microsoft.com/office/drawing/2014/chart" uri="{C3380CC4-5D6E-409C-BE32-E72D297353CC}">
              <c16:uniqueId val="{00000000-34ED-4DEC-94EC-258419FBC20F}"/>
            </c:ext>
          </c:extLst>
        </c:ser>
        <c:dLbls>
          <c:showLegendKey val="0"/>
          <c:showVal val="0"/>
          <c:showCatName val="0"/>
          <c:showSerName val="0"/>
          <c:showPercent val="0"/>
          <c:showBubbleSize val="0"/>
        </c:dLbls>
        <c:gapWidth val="75"/>
        <c:overlap val="-25"/>
        <c:axId val="106371328"/>
        <c:axId val="106385408"/>
      </c:barChart>
      <c:catAx>
        <c:axId val="106371328"/>
        <c:scaling>
          <c:orientation val="maxMin"/>
        </c:scaling>
        <c:delete val="0"/>
        <c:axPos val="l"/>
        <c:majorGridlines/>
        <c:numFmt formatCode="General" sourceLinked="0"/>
        <c:majorTickMark val="none"/>
        <c:minorTickMark val="none"/>
        <c:tickLblPos val="nextTo"/>
        <c:txPr>
          <a:bodyPr/>
          <a:lstStyle/>
          <a:p>
            <a:pPr>
              <a:defRPr sz="750" baseline="0"/>
            </a:pPr>
            <a:endParaRPr lang="en-US"/>
          </a:p>
        </c:txPr>
        <c:crossAx val="106385408"/>
        <c:crosses val="autoZero"/>
        <c:auto val="1"/>
        <c:lblAlgn val="ctr"/>
        <c:lblOffset val="100"/>
        <c:noMultiLvlLbl val="0"/>
      </c:catAx>
      <c:valAx>
        <c:axId val="106385408"/>
        <c:scaling>
          <c:orientation val="minMax"/>
          <c:max val="85"/>
          <c:min val="0"/>
        </c:scaling>
        <c:delete val="0"/>
        <c:axPos val="t"/>
        <c:numFmt formatCode="###0.0" sourceLinked="1"/>
        <c:majorTickMark val="none"/>
        <c:minorTickMark val="none"/>
        <c:tickLblPos val="none"/>
        <c:spPr>
          <a:ln w="9525">
            <a:noFill/>
          </a:ln>
        </c:spPr>
        <c:crossAx val="106371328"/>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აპირებთ ან უკვე განახორციელეთ თუ არა ქვემოთ ჩამოთვლილი ქმედებები?</a:t>
            </a:r>
            <a:endParaRPr lang="en-US"/>
          </a:p>
        </c:rich>
      </c:tx>
      <c:overlay val="0"/>
    </c:title>
    <c:autoTitleDeleted val="0"/>
    <c:plotArea>
      <c:layout>
        <c:manualLayout>
          <c:layoutTarget val="inner"/>
          <c:xMode val="edge"/>
          <c:yMode val="edge"/>
          <c:x val="0.59915910192754518"/>
          <c:y val="0.10117647058823545"/>
          <c:w val="0.40084089807245465"/>
          <c:h val="0.8263104832484176"/>
        </c:manualLayout>
      </c:layout>
      <c:barChart>
        <c:barDir val="bar"/>
        <c:grouping val="clustered"/>
        <c:varyColors val="0"/>
        <c:ser>
          <c:idx val="0"/>
          <c:order val="0"/>
          <c:tx>
            <c:strRef>
              <c:f>'N18 slaidi'!$C$235</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slaidi'!$C$236:$C$250</c:f>
              <c:numCache>
                <c:formatCode>###0.0</c:formatCode>
                <c:ptCount val="15"/>
                <c:pt idx="0">
                  <c:v>12.894736842105274</c:v>
                </c:pt>
                <c:pt idx="1">
                  <c:v>17.631578947368432</c:v>
                </c:pt>
                <c:pt idx="2">
                  <c:v>69.473684210526272</c:v>
                </c:pt>
                <c:pt idx="3">
                  <c:v>3.6842105263157894</c:v>
                </c:pt>
                <c:pt idx="4">
                  <c:v>20.789473684210527</c:v>
                </c:pt>
                <c:pt idx="5">
                  <c:v>75.526315789473685</c:v>
                </c:pt>
                <c:pt idx="6">
                  <c:v>5.5263157894736867</c:v>
                </c:pt>
                <c:pt idx="7">
                  <c:v>19.473684210526294</c:v>
                </c:pt>
                <c:pt idx="8">
                  <c:v>75</c:v>
                </c:pt>
                <c:pt idx="9">
                  <c:v>4.2105263157894735</c:v>
                </c:pt>
                <c:pt idx="10">
                  <c:v>17.894736842105242</c:v>
                </c:pt>
                <c:pt idx="11">
                  <c:v>77.894736842105218</c:v>
                </c:pt>
                <c:pt idx="12">
                  <c:v>12.105263157894735</c:v>
                </c:pt>
                <c:pt idx="13">
                  <c:v>15.789473684210517</c:v>
                </c:pt>
                <c:pt idx="14">
                  <c:v>72.105263157894669</c:v>
                </c:pt>
              </c:numCache>
            </c:numRef>
          </c:val>
          <c:extLst>
            <c:ext xmlns:c16="http://schemas.microsoft.com/office/drawing/2014/chart" uri="{C3380CC4-5D6E-409C-BE32-E72D297353CC}">
              <c16:uniqueId val="{00000000-5F4E-4697-8BF0-0FF3309BDCDB}"/>
            </c:ext>
          </c:extLst>
        </c:ser>
        <c:ser>
          <c:idx val="1"/>
          <c:order val="1"/>
          <c:tx>
            <c:strRef>
              <c:f>'N18 slaidi'!$D$235</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slaidi'!$D$236:$D$250</c:f>
              <c:numCache>
                <c:formatCode>###0.0</c:formatCode>
                <c:ptCount val="15"/>
                <c:pt idx="0">
                  <c:v>10</c:v>
                </c:pt>
                <c:pt idx="1">
                  <c:v>15.263157894736842</c:v>
                </c:pt>
                <c:pt idx="2">
                  <c:v>74.73684210526315</c:v>
                </c:pt>
                <c:pt idx="3">
                  <c:v>5.5263157894736867</c:v>
                </c:pt>
                <c:pt idx="4">
                  <c:v>13.684210526315788</c:v>
                </c:pt>
                <c:pt idx="5">
                  <c:v>80.789473684210577</c:v>
                </c:pt>
                <c:pt idx="6">
                  <c:v>7.1052631578947398</c:v>
                </c:pt>
                <c:pt idx="7">
                  <c:v>13.684210526315788</c:v>
                </c:pt>
                <c:pt idx="8">
                  <c:v>79.21052631578948</c:v>
                </c:pt>
                <c:pt idx="9">
                  <c:v>4.4736842105263159</c:v>
                </c:pt>
                <c:pt idx="10">
                  <c:v>10.52631578947368</c:v>
                </c:pt>
                <c:pt idx="11">
                  <c:v>85</c:v>
                </c:pt>
                <c:pt idx="12">
                  <c:v>7.3684210526315788</c:v>
                </c:pt>
                <c:pt idx="13">
                  <c:v>13.157894736842104</c:v>
                </c:pt>
                <c:pt idx="14">
                  <c:v>79.473684210526272</c:v>
                </c:pt>
              </c:numCache>
            </c:numRef>
          </c:val>
          <c:extLst>
            <c:ext xmlns:c16="http://schemas.microsoft.com/office/drawing/2014/chart" uri="{C3380CC4-5D6E-409C-BE32-E72D297353CC}">
              <c16:uniqueId val="{00000001-5F4E-4697-8BF0-0FF3309BDCDB}"/>
            </c:ext>
          </c:extLst>
        </c:ser>
        <c:ser>
          <c:idx val="2"/>
          <c:order val="2"/>
          <c:tx>
            <c:strRef>
              <c:f>'N18 slaidi'!$E$235</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slaidi'!$E$236:$E$250</c:f>
              <c:numCache>
                <c:formatCode>###0.0</c:formatCode>
                <c:ptCount val="15"/>
                <c:pt idx="0">
                  <c:v>13.6</c:v>
                </c:pt>
                <c:pt idx="1">
                  <c:v>10</c:v>
                </c:pt>
                <c:pt idx="2">
                  <c:v>76.400000000000006</c:v>
                </c:pt>
                <c:pt idx="3">
                  <c:v>2.5</c:v>
                </c:pt>
                <c:pt idx="4">
                  <c:v>11</c:v>
                </c:pt>
                <c:pt idx="5">
                  <c:v>86.5</c:v>
                </c:pt>
                <c:pt idx="6">
                  <c:v>3.5</c:v>
                </c:pt>
                <c:pt idx="7">
                  <c:v>10.7</c:v>
                </c:pt>
                <c:pt idx="8">
                  <c:v>85.8</c:v>
                </c:pt>
                <c:pt idx="9">
                  <c:v>4.0999999999999996</c:v>
                </c:pt>
                <c:pt idx="10">
                  <c:v>7.9</c:v>
                </c:pt>
                <c:pt idx="11">
                  <c:v>88</c:v>
                </c:pt>
                <c:pt idx="12">
                  <c:v>9.2000000000000011</c:v>
                </c:pt>
                <c:pt idx="13">
                  <c:v>8.4</c:v>
                </c:pt>
                <c:pt idx="14">
                  <c:v>82.4</c:v>
                </c:pt>
              </c:numCache>
            </c:numRef>
          </c:val>
          <c:extLst>
            <c:ext xmlns:c16="http://schemas.microsoft.com/office/drawing/2014/chart" uri="{C3380CC4-5D6E-409C-BE32-E72D297353CC}">
              <c16:uniqueId val="{00000000-E1E3-4CCE-9711-33CE40F553BE}"/>
            </c:ext>
          </c:extLst>
        </c:ser>
        <c:dLbls>
          <c:showLegendKey val="0"/>
          <c:showVal val="0"/>
          <c:showCatName val="0"/>
          <c:showSerName val="0"/>
          <c:showPercent val="0"/>
          <c:showBubbleSize val="0"/>
        </c:dLbls>
        <c:gapWidth val="75"/>
        <c:overlap val="-25"/>
        <c:axId val="106461056"/>
        <c:axId val="106462592"/>
      </c:barChart>
      <c:catAx>
        <c:axId val="106461056"/>
        <c:scaling>
          <c:orientation val="maxMin"/>
        </c:scaling>
        <c:delete val="0"/>
        <c:axPos val="l"/>
        <c:numFmt formatCode="General" sourceLinked="0"/>
        <c:majorTickMark val="none"/>
        <c:minorTickMark val="none"/>
        <c:tickLblPos val="nextTo"/>
        <c:crossAx val="106462592"/>
        <c:crosses val="autoZero"/>
        <c:auto val="1"/>
        <c:lblAlgn val="ctr"/>
        <c:lblOffset val="100"/>
        <c:noMultiLvlLbl val="0"/>
      </c:catAx>
      <c:valAx>
        <c:axId val="106462592"/>
        <c:scaling>
          <c:orientation val="minMax"/>
        </c:scaling>
        <c:delete val="1"/>
        <c:axPos val="t"/>
        <c:numFmt formatCode="###0.0" sourceLinked="1"/>
        <c:majorTickMark val="none"/>
        <c:minorTickMark val="none"/>
        <c:tickLblPos val="none"/>
        <c:crossAx val="106461056"/>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კოვიდამდე</a:t>
            </a:r>
            <a:endParaRPr lang="en-US"/>
          </a:p>
        </c:rich>
      </c:tx>
      <c:overlay val="0"/>
    </c:title>
    <c:autoTitleDeleted val="0"/>
    <c:plotArea>
      <c:layout>
        <c:manualLayout>
          <c:layoutTarget val="inner"/>
          <c:xMode val="edge"/>
          <c:yMode val="edge"/>
          <c:x val="3.3151041666666665E-2"/>
          <c:y val="5.0840867113832993E-4"/>
          <c:w val="0.93820312499999992"/>
          <c:h val="0.70967677651404715"/>
        </c:manualLayout>
      </c:layout>
      <c:barChart>
        <c:barDir val="col"/>
        <c:grouping val="clustered"/>
        <c:varyColors val="0"/>
        <c:ser>
          <c:idx val="0"/>
          <c:order val="0"/>
          <c:tx>
            <c:strRef>
              <c:f>Sheet1!$B$1</c:f>
              <c:strCache>
                <c:ptCount val="1"/>
                <c:pt idx="0">
                  <c:v>სამცხე-ჯავახეთი</c:v>
                </c:pt>
              </c:strCache>
            </c:strRef>
          </c:tx>
          <c:spPr>
            <a:solidFill>
              <a:srgbClr val="4F81BD"/>
            </a:solidFill>
          </c:spPr>
          <c:invertIfNegative val="0"/>
          <c:dLbls>
            <c:spPr>
              <a:noFill/>
              <a:ln>
                <a:noFill/>
              </a:ln>
              <a:effectLst/>
            </c:spPr>
            <c:txPr>
              <a:bodyPr rot="-5400000" vert="horz"/>
              <a:lstStyle/>
              <a:p>
                <a:pPr algn="ctr">
                  <a:defRPr lang="en-US" sz="9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Sheet1!$B$2:$B$12</c:f>
              <c:numCache>
                <c:formatCode>###0.0</c:formatCode>
                <c:ptCount val="11"/>
                <c:pt idx="0">
                  <c:v>13.421052631578949</c:v>
                </c:pt>
                <c:pt idx="1">
                  <c:v>16.84210526315789</c:v>
                </c:pt>
                <c:pt idx="2">
                  <c:v>8.4210526315789487</c:v>
                </c:pt>
                <c:pt idx="3">
                  <c:v>8.9473684210526301</c:v>
                </c:pt>
                <c:pt idx="4">
                  <c:v>6.5789473684210513</c:v>
                </c:pt>
                <c:pt idx="5">
                  <c:v>7.8947368421052611</c:v>
                </c:pt>
                <c:pt idx="6">
                  <c:v>3.1578947368421058</c:v>
                </c:pt>
                <c:pt idx="7" formatCode="####.0">
                  <c:v>0.26315789473684215</c:v>
                </c:pt>
                <c:pt idx="8" formatCode="####.0">
                  <c:v>0.78947368421052633</c:v>
                </c:pt>
                <c:pt idx="9" formatCode="####.0">
                  <c:v>0.26315789473684215</c:v>
                </c:pt>
                <c:pt idx="10">
                  <c:v>33.421052631578959</c:v>
                </c:pt>
              </c:numCache>
            </c:numRef>
          </c:val>
          <c:extLst>
            <c:ext xmlns:c16="http://schemas.microsoft.com/office/drawing/2014/chart" uri="{C3380CC4-5D6E-409C-BE32-E72D297353CC}">
              <c16:uniqueId val="{00000000-9A97-4579-ACD8-CD8D6D774CBC}"/>
            </c:ext>
          </c:extLst>
        </c:ser>
        <c:ser>
          <c:idx val="1"/>
          <c:order val="1"/>
          <c:tx>
            <c:strRef>
              <c:f>Sheet1!$C$1</c:f>
              <c:strCache>
                <c:ptCount val="1"/>
                <c:pt idx="0">
                  <c:v>ქვემო ქართლი</c:v>
                </c:pt>
              </c:strCache>
            </c:strRef>
          </c:tx>
          <c:spPr>
            <a:solidFill>
              <a:srgbClr val="C00000"/>
            </a:solidFill>
          </c:spPr>
          <c:invertIfNegative val="0"/>
          <c:dLbls>
            <c:dLbl>
              <c:idx val="1"/>
              <c:layout>
                <c:manualLayout>
                  <c:x val="5.4644808743169373E-3"/>
                  <c:y val="-1.23456790123456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EB-4CA3-96AC-F88FF68DE8A6}"/>
                </c:ext>
              </c:extLst>
            </c:dLbl>
            <c:spPr>
              <a:noFill/>
              <a:ln>
                <a:noFill/>
              </a:ln>
              <a:effectLst/>
            </c:spPr>
            <c:txPr>
              <a:bodyPr rot="-5400000" vert="horz"/>
              <a:lstStyle/>
              <a:p>
                <a:pPr algn="ctr">
                  <a:defRPr lang="en-US" sz="9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Sheet1!$C$2:$C$12</c:f>
              <c:numCache>
                <c:formatCode>###0.0</c:formatCode>
                <c:ptCount val="11"/>
                <c:pt idx="0">
                  <c:v>18.421052631578945</c:v>
                </c:pt>
                <c:pt idx="1">
                  <c:v>18.421052631578945</c:v>
                </c:pt>
                <c:pt idx="2">
                  <c:v>13.684210526315788</c:v>
                </c:pt>
                <c:pt idx="3">
                  <c:v>7.1052631578947381</c:v>
                </c:pt>
                <c:pt idx="4">
                  <c:v>7.1052631578947381</c:v>
                </c:pt>
                <c:pt idx="5">
                  <c:v>5.7894736842105292</c:v>
                </c:pt>
                <c:pt idx="6">
                  <c:v>5.526315789473685</c:v>
                </c:pt>
                <c:pt idx="7">
                  <c:v>1.5789473684210529</c:v>
                </c:pt>
                <c:pt idx="8" formatCode="####.0">
                  <c:v>0.78947368421052633</c:v>
                </c:pt>
                <c:pt idx="9">
                  <c:v>1.3157894736842106</c:v>
                </c:pt>
                <c:pt idx="10">
                  <c:v>20.263157894736839</c:v>
                </c:pt>
              </c:numCache>
            </c:numRef>
          </c:val>
          <c:extLst>
            <c:ext xmlns:c16="http://schemas.microsoft.com/office/drawing/2014/chart" uri="{C3380CC4-5D6E-409C-BE32-E72D297353CC}">
              <c16:uniqueId val="{00000001-9A97-4579-ACD8-CD8D6D774CBC}"/>
            </c:ext>
          </c:extLst>
        </c:ser>
        <c:ser>
          <c:idx val="2"/>
          <c:order val="2"/>
          <c:tx>
            <c:strRef>
              <c:f>Sheet1!$D$1</c:f>
              <c:strCache>
                <c:ptCount val="1"/>
                <c:pt idx="0">
                  <c:v>მეორე ტალღა</c:v>
                </c:pt>
              </c:strCache>
            </c:strRef>
          </c:tx>
          <c:invertIfNegative val="0"/>
          <c:dLbls>
            <c:dLbl>
              <c:idx val="9"/>
              <c:layout>
                <c:manualLayout>
                  <c:x val="2.6041666666666678E-2"/>
                  <c:y val="1.23456790123456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07E-49CC-A7F4-CE040CF06A3E}"/>
                </c:ext>
              </c:extLst>
            </c:dLbl>
            <c:dLbl>
              <c:idx val="10"/>
              <c:layout>
                <c:manualLayout>
                  <c:x val="1.5625E-2"/>
                  <c:y val="1.85185185185185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07E-49CC-A7F4-CE040CF06A3E}"/>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Sheet1!$D$2:$D$12</c:f>
              <c:numCache>
                <c:formatCode>###0.0</c:formatCode>
                <c:ptCount val="11"/>
                <c:pt idx="0">
                  <c:v>17.8</c:v>
                </c:pt>
                <c:pt idx="1">
                  <c:v>14.7</c:v>
                </c:pt>
                <c:pt idx="2">
                  <c:v>11.3</c:v>
                </c:pt>
                <c:pt idx="3">
                  <c:v>7.7</c:v>
                </c:pt>
                <c:pt idx="4">
                  <c:v>7.5</c:v>
                </c:pt>
                <c:pt idx="5">
                  <c:v>8.2000000000000011</c:v>
                </c:pt>
                <c:pt idx="6">
                  <c:v>4.5999999999999996</c:v>
                </c:pt>
                <c:pt idx="7">
                  <c:v>1.5</c:v>
                </c:pt>
                <c:pt idx="8">
                  <c:v>1.8</c:v>
                </c:pt>
                <c:pt idx="9" formatCode="####.0">
                  <c:v>0.9</c:v>
                </c:pt>
                <c:pt idx="10">
                  <c:v>24</c:v>
                </c:pt>
              </c:numCache>
            </c:numRef>
          </c:val>
          <c:extLst>
            <c:ext xmlns:c16="http://schemas.microsoft.com/office/drawing/2014/chart" uri="{C3380CC4-5D6E-409C-BE32-E72D297353CC}">
              <c16:uniqueId val="{00000002-407E-49CC-A7F4-CE040CF06A3E}"/>
            </c:ext>
          </c:extLst>
        </c:ser>
        <c:dLbls>
          <c:showLegendKey val="0"/>
          <c:showVal val="0"/>
          <c:showCatName val="0"/>
          <c:showSerName val="0"/>
          <c:showPercent val="0"/>
          <c:showBubbleSize val="0"/>
        </c:dLbls>
        <c:gapWidth val="75"/>
        <c:axId val="141255040"/>
        <c:axId val="141256576"/>
      </c:barChart>
      <c:catAx>
        <c:axId val="141255040"/>
        <c:scaling>
          <c:orientation val="minMax"/>
        </c:scaling>
        <c:delete val="0"/>
        <c:axPos val="b"/>
        <c:numFmt formatCode="General" sourceLinked="0"/>
        <c:majorTickMark val="none"/>
        <c:minorTickMark val="none"/>
        <c:tickLblPos val="nextTo"/>
        <c:txPr>
          <a:bodyPr rot="-5400000" vert="horz"/>
          <a:lstStyle/>
          <a:p>
            <a:pPr>
              <a:defRPr sz="900"/>
            </a:pPr>
            <a:endParaRPr lang="en-US"/>
          </a:p>
        </c:txPr>
        <c:crossAx val="141256576"/>
        <c:crosses val="autoZero"/>
        <c:auto val="1"/>
        <c:lblAlgn val="ctr"/>
        <c:lblOffset val="100"/>
        <c:noMultiLvlLbl val="0"/>
      </c:catAx>
      <c:valAx>
        <c:axId val="141256576"/>
        <c:scaling>
          <c:orientation val="minMax"/>
        </c:scaling>
        <c:delete val="0"/>
        <c:axPos val="l"/>
        <c:numFmt formatCode="###0.0" sourceLinked="1"/>
        <c:majorTickMark val="none"/>
        <c:minorTickMark val="none"/>
        <c:tickLblPos val="none"/>
        <c:spPr>
          <a:ln w="9525">
            <a:noFill/>
          </a:ln>
        </c:spPr>
        <c:crossAx val="141255040"/>
        <c:crosses val="autoZero"/>
        <c:crossBetween val="between"/>
      </c:valAx>
    </c:plotArea>
    <c:legend>
      <c:legendPos val="b"/>
      <c:layout>
        <c:manualLayout>
          <c:xMode val="edge"/>
          <c:yMode val="edge"/>
          <c:x val="0.13155802246030721"/>
          <c:y val="0.14968892777291729"/>
          <c:w val="0.76604392224409479"/>
          <c:h val="0.11752017108972491"/>
        </c:manualLayout>
      </c:layout>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400" dirty="0"/>
              <a:t>რამდენად ხშირად იღებთ ინფორმაციას ახალი კორონავირუსის შესახებ?</a:t>
            </a:r>
            <a:endParaRPr lang="en-US" sz="1400" dirty="0"/>
          </a:p>
          <a:p>
            <a:pPr>
              <a:defRPr/>
            </a:pPr>
            <a:r>
              <a:rPr lang="ka-GE" sz="1200" b="0" dirty="0"/>
              <a:t>(</a:t>
            </a:r>
            <a:r>
              <a:rPr lang="en-US" sz="1100" b="0" dirty="0"/>
              <a:t>MEAN</a:t>
            </a:r>
            <a:r>
              <a:rPr lang="ka-GE" sz="1100" b="0" dirty="0"/>
              <a:t> 7 ქულიან სკალაზე: 1 - "არასდროს", 7 - "ძალზე ხშირად"</a:t>
            </a:r>
            <a:r>
              <a:rPr lang="en-US" sz="1100" b="0" dirty="0"/>
              <a:t>)</a:t>
            </a:r>
            <a:endParaRPr lang="ka-GE" sz="1100" b="0" dirty="0"/>
          </a:p>
        </c:rich>
      </c:tx>
      <c:overlay val="0"/>
    </c:title>
    <c:autoTitleDeleted val="0"/>
    <c:plotArea>
      <c:layout>
        <c:manualLayout>
          <c:layoutTarget val="inner"/>
          <c:xMode val="edge"/>
          <c:yMode val="edge"/>
          <c:x val="0.38645817458301662"/>
          <c:y val="0.25543977836103821"/>
          <c:w val="0.61354182541698465"/>
          <c:h val="0.67627019539224253"/>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სამცხე-ჯავახეთი</c:v>
                </c:pt>
                <c:pt idx="1">
                  <c:v>ქვემო ქართლი</c:v>
                </c:pt>
                <c:pt idx="2">
                  <c:v>პირველი ტალღა</c:v>
                </c:pt>
              </c:strCache>
            </c:strRef>
          </c:cat>
          <c:val>
            <c:numRef>
              <c:f>Sheet1!$B$2:$D$2</c:f>
              <c:numCache>
                <c:formatCode>###0.00</c:formatCode>
                <c:ptCount val="3"/>
                <c:pt idx="0">
                  <c:v>5.6728723404255295</c:v>
                </c:pt>
                <c:pt idx="1">
                  <c:v>5.3793103448275863</c:v>
                </c:pt>
                <c:pt idx="2">
                  <c:v>6.4573721163490472</c:v>
                </c:pt>
              </c:numCache>
            </c:numRef>
          </c:val>
          <c:extLst>
            <c:ext xmlns:c16="http://schemas.microsoft.com/office/drawing/2014/chart" uri="{C3380CC4-5D6E-409C-BE32-E72D297353CC}">
              <c16:uniqueId val="{00000000-6F5E-43BB-8867-66FD90F666D2}"/>
            </c:ext>
          </c:extLst>
        </c:ser>
        <c:dLbls>
          <c:showLegendKey val="0"/>
          <c:showVal val="0"/>
          <c:showCatName val="0"/>
          <c:showSerName val="0"/>
          <c:showPercent val="0"/>
          <c:showBubbleSize val="0"/>
        </c:dLbls>
        <c:gapWidth val="75"/>
        <c:axId val="155173632"/>
        <c:axId val="155175168"/>
      </c:barChart>
      <c:catAx>
        <c:axId val="155173632"/>
        <c:scaling>
          <c:orientation val="maxMin"/>
        </c:scaling>
        <c:delete val="0"/>
        <c:axPos val="l"/>
        <c:numFmt formatCode="General" sourceLinked="0"/>
        <c:majorTickMark val="none"/>
        <c:minorTickMark val="none"/>
        <c:tickLblPos val="nextTo"/>
        <c:crossAx val="155175168"/>
        <c:crosses val="autoZero"/>
        <c:auto val="1"/>
        <c:lblAlgn val="ctr"/>
        <c:lblOffset val="100"/>
        <c:noMultiLvlLbl val="0"/>
      </c:catAx>
      <c:valAx>
        <c:axId val="155175168"/>
        <c:scaling>
          <c:orientation val="minMax"/>
        </c:scaling>
        <c:delete val="1"/>
        <c:axPos val="t"/>
        <c:numFmt formatCode="###0.00" sourceLinked="1"/>
        <c:majorTickMark val="none"/>
        <c:minorTickMark val="none"/>
        <c:tickLblPos val="none"/>
        <c:crossAx val="1551736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ka-GE" dirty="0"/>
              <a:t>რამდენად ხშირად იყენებთ ქვემოთ ჩამოთვლილ საინფორმაციო წყაროებს ახალი კორონავირუსის შესახებ ინფორმაციის მისაღებად? </a:t>
            </a:r>
          </a:p>
          <a:p>
            <a:pPr algn="ctr" rtl="0">
              <a:defRPr/>
            </a:pPr>
            <a:r>
              <a:rPr lang="en-US" sz="1200" b="0" dirty="0"/>
              <a:t>(MEAN</a:t>
            </a:r>
            <a:r>
              <a:rPr lang="ka-GE" sz="1200" b="0" dirty="0"/>
              <a:t> შვიდ ქულიან სკალაზე: 1 - "არასდროს “; 7 – “სისტემატურად"</a:t>
            </a:r>
            <a:r>
              <a:rPr lang="en-US" sz="1200" b="0" dirty="0"/>
              <a:t>)</a:t>
            </a:r>
            <a:endParaRPr lang="ka-GE" sz="1200" b="0" dirty="0"/>
          </a:p>
        </c:rich>
      </c:tx>
      <c:overlay val="0"/>
    </c:title>
    <c:autoTitleDeleted val="0"/>
    <c:plotArea>
      <c:layout>
        <c:manualLayout>
          <c:layoutTarget val="inner"/>
          <c:xMode val="edge"/>
          <c:yMode val="edge"/>
          <c:x val="0.45044417524732538"/>
          <c:y val="0.20521303587051651"/>
          <c:w val="0.54955582475267517"/>
          <c:h val="0.72086293379994149"/>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c:v>
                </c:pt>
              </c:strCache>
            </c:strRef>
          </c:cat>
          <c:val>
            <c:numRef>
              <c:f>Sheet1!$B$2:$B$11</c:f>
              <c:numCache>
                <c:formatCode>###0.00</c:formatCode>
                <c:ptCount val="10"/>
                <c:pt idx="0">
                  <c:v>4.2278820375335089</c:v>
                </c:pt>
                <c:pt idx="1">
                  <c:v>1.8021680216802176</c:v>
                </c:pt>
                <c:pt idx="2">
                  <c:v>5.3529411764705852</c:v>
                </c:pt>
                <c:pt idx="3">
                  <c:v>3.3681318681318695</c:v>
                </c:pt>
                <c:pt idx="4">
                  <c:v>2.3462603878116344</c:v>
                </c:pt>
                <c:pt idx="5">
                  <c:v>4.3837837837837883</c:v>
                </c:pt>
                <c:pt idx="6">
                  <c:v>3.5756756756756745</c:v>
                </c:pt>
                <c:pt idx="7">
                  <c:v>4.844504021447718</c:v>
                </c:pt>
                <c:pt idx="8">
                  <c:v>3.5137362637362641</c:v>
                </c:pt>
                <c:pt idx="9">
                  <c:v>3.0558659217877073</c:v>
                </c:pt>
              </c:numCache>
            </c:numRef>
          </c:val>
          <c:extLst>
            <c:ext xmlns:c16="http://schemas.microsoft.com/office/drawing/2014/chart" uri="{C3380CC4-5D6E-409C-BE32-E72D297353CC}">
              <c16:uniqueId val="{00000000-BE9A-4413-9E67-1D97976EA5AF}"/>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c:v>
                </c:pt>
              </c:strCache>
            </c:strRef>
          </c:cat>
          <c:val>
            <c:numRef>
              <c:f>Sheet1!$C$2:$C$11</c:f>
              <c:numCache>
                <c:formatCode>###0.00</c:formatCode>
                <c:ptCount val="10"/>
                <c:pt idx="0">
                  <c:v>4.6353887399463805</c:v>
                </c:pt>
                <c:pt idx="1">
                  <c:v>1.6324324324324324</c:v>
                </c:pt>
                <c:pt idx="2">
                  <c:v>5.3796791443850323</c:v>
                </c:pt>
                <c:pt idx="3">
                  <c:v>3.370473537604457</c:v>
                </c:pt>
                <c:pt idx="4">
                  <c:v>3.1030640668523706</c:v>
                </c:pt>
                <c:pt idx="5">
                  <c:v>4.0493150684931507</c:v>
                </c:pt>
                <c:pt idx="6">
                  <c:v>3.2338028169014086</c:v>
                </c:pt>
                <c:pt idx="7">
                  <c:v>4.6923076923076925</c:v>
                </c:pt>
                <c:pt idx="8">
                  <c:v>3.5706371191135733</c:v>
                </c:pt>
                <c:pt idx="9">
                  <c:v>3.3798882681564244</c:v>
                </c:pt>
              </c:numCache>
            </c:numRef>
          </c:val>
          <c:extLst>
            <c:ext xmlns:c16="http://schemas.microsoft.com/office/drawing/2014/chart" uri="{C3380CC4-5D6E-409C-BE32-E72D297353CC}">
              <c16:uniqueId val="{00000001-BE9A-4413-9E67-1D97976EA5AF}"/>
            </c:ext>
          </c:extLst>
        </c:ser>
        <c:ser>
          <c:idx val="2"/>
          <c:order val="2"/>
          <c:tx>
            <c:strRef>
              <c:f>Sheet1!$D$1</c:f>
              <c:strCache>
                <c:ptCount val="1"/>
                <c:pt idx="0">
                  <c:v>პირველი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c:v>
                </c:pt>
              </c:strCache>
            </c:strRef>
          </c:cat>
          <c:val>
            <c:numRef>
              <c:f>Sheet1!$D$2:$D$11</c:f>
              <c:numCache>
                <c:formatCode>###0.00</c:formatCode>
                <c:ptCount val="10"/>
                <c:pt idx="0">
                  <c:v>4.8775100401606402</c:v>
                </c:pt>
                <c:pt idx="1">
                  <c:v>1.3897280966767371</c:v>
                </c:pt>
                <c:pt idx="2">
                  <c:v>5.2755511022044104</c:v>
                </c:pt>
                <c:pt idx="3">
                  <c:v>2.3386923901393342</c:v>
                </c:pt>
                <c:pt idx="4">
                  <c:v>2.1356628982528263</c:v>
                </c:pt>
                <c:pt idx="5">
                  <c:v>4.8311291963377414</c:v>
                </c:pt>
                <c:pt idx="6">
                  <c:v>2.9654120040691745</c:v>
                </c:pt>
                <c:pt idx="7">
                  <c:v>4.3646464646464649</c:v>
                </c:pt>
                <c:pt idx="8">
                  <c:v>2.8406091370558362</c:v>
                </c:pt>
                <c:pt idx="9">
                  <c:v>2.6969387755102039</c:v>
                </c:pt>
              </c:numCache>
            </c:numRef>
          </c:val>
          <c:extLst>
            <c:ext xmlns:c16="http://schemas.microsoft.com/office/drawing/2014/chart" uri="{C3380CC4-5D6E-409C-BE32-E72D297353CC}">
              <c16:uniqueId val="{00000000-A762-4245-A255-D34CD5AA3519}"/>
            </c:ext>
          </c:extLst>
        </c:ser>
        <c:dLbls>
          <c:showLegendKey val="0"/>
          <c:showVal val="0"/>
          <c:showCatName val="0"/>
          <c:showSerName val="0"/>
          <c:showPercent val="0"/>
          <c:showBubbleSize val="0"/>
        </c:dLbls>
        <c:gapWidth val="75"/>
        <c:overlap val="-25"/>
        <c:axId val="157796224"/>
        <c:axId val="157797760"/>
      </c:barChart>
      <c:catAx>
        <c:axId val="157796224"/>
        <c:scaling>
          <c:orientation val="maxMin"/>
        </c:scaling>
        <c:delete val="0"/>
        <c:axPos val="l"/>
        <c:numFmt formatCode="General" sourceLinked="0"/>
        <c:majorTickMark val="none"/>
        <c:minorTickMark val="none"/>
        <c:tickLblPos val="nextTo"/>
        <c:txPr>
          <a:bodyPr/>
          <a:lstStyle/>
          <a:p>
            <a:pPr>
              <a:defRPr sz="900"/>
            </a:pPr>
            <a:endParaRPr lang="en-US"/>
          </a:p>
        </c:txPr>
        <c:crossAx val="157797760"/>
        <c:crosses val="autoZero"/>
        <c:auto val="1"/>
        <c:lblAlgn val="ctr"/>
        <c:lblOffset val="100"/>
        <c:noMultiLvlLbl val="0"/>
      </c:catAx>
      <c:valAx>
        <c:axId val="157797760"/>
        <c:scaling>
          <c:orientation val="minMax"/>
        </c:scaling>
        <c:delete val="0"/>
        <c:axPos val="t"/>
        <c:numFmt formatCode="###0.00" sourceLinked="1"/>
        <c:majorTickMark val="none"/>
        <c:minorTickMark val="none"/>
        <c:tickLblPos val="none"/>
        <c:spPr>
          <a:ln w="9525">
            <a:noFill/>
          </a:ln>
        </c:spPr>
        <c:crossAx val="157796224"/>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ka-GE" sz="1400" dirty="0"/>
              <a:t>რამდენად ენდობით ქვემოთ ჩამოთვლილი წყაროების მიერ მოწოდებულ ინფორმაციას ახალ კორონავირუსთან დაკავშირებით? </a:t>
            </a:r>
          </a:p>
          <a:p>
            <a:pPr algn="ctr" rtl="0">
              <a:defRPr sz="1400"/>
            </a:pPr>
            <a:r>
              <a:rPr lang="en-US" sz="1200" b="0" dirty="0"/>
              <a:t>(MEAN</a:t>
            </a:r>
            <a:r>
              <a:rPr lang="ka-GE" sz="1200" b="0" dirty="0"/>
              <a:t> შვიდ ქულიან სკალაზე: 1 - „სრულიად არ ვენდობი “; 7 – “სავსებით ვენდობი"</a:t>
            </a:r>
            <a:r>
              <a:rPr lang="en-US" sz="1200" b="0" dirty="0"/>
              <a:t>)</a:t>
            </a:r>
            <a:endParaRPr lang="ka-GE" sz="1200" b="0" dirty="0"/>
          </a:p>
        </c:rich>
      </c:tx>
      <c:overlay val="0"/>
    </c:title>
    <c:autoTitleDeleted val="0"/>
    <c:plotArea>
      <c:layout>
        <c:manualLayout>
          <c:layoutTarget val="inner"/>
          <c:xMode val="edge"/>
          <c:yMode val="edge"/>
          <c:x val="0.45044417524732538"/>
          <c:y val="0.19965748031496083"/>
          <c:w val="0.54955582475267517"/>
          <c:h val="0.74493700787401573"/>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 (ჯანდაცვის სამინისტრო, მთავრობის საკოორდინაციო საბჭო და ა.შ)</c:v>
                </c:pt>
              </c:strCache>
            </c:strRef>
          </c:cat>
          <c:val>
            <c:numRef>
              <c:f>Sheet1!$B$2:$B$11</c:f>
              <c:numCache>
                <c:formatCode>###0.00</c:formatCode>
                <c:ptCount val="10"/>
                <c:pt idx="0">
                  <c:v>4.9420289855072488</c:v>
                </c:pt>
                <c:pt idx="1">
                  <c:v>4.6444444444444448</c:v>
                </c:pt>
                <c:pt idx="2">
                  <c:v>5.6676136363636367</c:v>
                </c:pt>
                <c:pt idx="3">
                  <c:v>5.326732673267327</c:v>
                </c:pt>
                <c:pt idx="4">
                  <c:v>5.3642857142857086</c:v>
                </c:pt>
                <c:pt idx="5">
                  <c:v>4.8923611111111134</c:v>
                </c:pt>
                <c:pt idx="6">
                  <c:v>4.8899082568807311</c:v>
                </c:pt>
                <c:pt idx="7">
                  <c:v>4.9061488673139158</c:v>
                </c:pt>
                <c:pt idx="8">
                  <c:v>4.9953703703703702</c:v>
                </c:pt>
                <c:pt idx="9">
                  <c:v>5.0486486486486504</c:v>
                </c:pt>
              </c:numCache>
            </c:numRef>
          </c:val>
          <c:extLst>
            <c:ext xmlns:c16="http://schemas.microsoft.com/office/drawing/2014/chart" uri="{C3380CC4-5D6E-409C-BE32-E72D297353CC}">
              <c16:uniqueId val="{00000000-7411-4AF0-8188-936CADBFD255}"/>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 (ჯანდაცვის სამინისტრო, მთავრობის საკოორდინაციო საბჭო და ა.შ)</c:v>
                </c:pt>
              </c:strCache>
            </c:strRef>
          </c:cat>
          <c:val>
            <c:numRef>
              <c:f>Sheet1!$C$2:$C$11</c:f>
              <c:numCache>
                <c:formatCode>###0.00</c:formatCode>
                <c:ptCount val="10"/>
                <c:pt idx="0">
                  <c:v>5.212218649517685</c:v>
                </c:pt>
                <c:pt idx="1">
                  <c:v>4.6825396825396828</c:v>
                </c:pt>
                <c:pt idx="2">
                  <c:v>5.6144927536231881</c:v>
                </c:pt>
                <c:pt idx="3">
                  <c:v>5.1674876847290641</c:v>
                </c:pt>
                <c:pt idx="4">
                  <c:v>5.3723404255319176</c:v>
                </c:pt>
                <c:pt idx="5">
                  <c:v>5.2166666666666694</c:v>
                </c:pt>
                <c:pt idx="6">
                  <c:v>5.225274725274728</c:v>
                </c:pt>
                <c:pt idx="7">
                  <c:v>5.1937716262975755</c:v>
                </c:pt>
                <c:pt idx="8">
                  <c:v>5.253521126760563</c:v>
                </c:pt>
                <c:pt idx="9">
                  <c:v>5.4081632653061247</c:v>
                </c:pt>
              </c:numCache>
            </c:numRef>
          </c:val>
          <c:extLst>
            <c:ext xmlns:c16="http://schemas.microsoft.com/office/drawing/2014/chart" uri="{C3380CC4-5D6E-409C-BE32-E72D297353CC}">
              <c16:uniqueId val="{00000001-7411-4AF0-8188-936CADBFD255}"/>
            </c:ext>
          </c:extLst>
        </c:ser>
        <c:ser>
          <c:idx val="2"/>
          <c:order val="2"/>
          <c:tx>
            <c:strRef>
              <c:f>Sheet1!$D$1</c:f>
              <c:strCache>
                <c:ptCount val="1"/>
                <c:pt idx="0">
                  <c:v>პირველი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საზოგადოებრივი სატელევიზიო არხები (საზოგადოებრივი მაუწყებელი)</c:v>
                </c:pt>
                <c:pt idx="1">
                  <c:v>ყოველდღიური ან ყოველკვირეული გაზეთები</c:v>
                </c:pt>
                <c:pt idx="2">
                  <c:v>ოჯახის წევრებთან და მეგობრებთან საუბარი</c:v>
                </c:pt>
                <c:pt idx="3">
                  <c:v>თანამშრომლებთან საუბარი</c:v>
                </c:pt>
                <c:pt idx="4">
                  <c:v>ჯანდაცვის სფეროს წარმომადგენლებთან კონსულტაცია</c:v>
                </c:pt>
                <c:pt idx="5">
                  <c:v>კერძო ტელევიზიები</c:v>
                </c:pt>
                <c:pt idx="6">
                  <c:v>ვებ-გვერდები ან ონლაინ გამოცემები (მაგ.: ინტერპრესნიუსი, ნეტგაზეთი. OnGe, პუბლიკა, ლიბერალი, ტაბულა და სხვ.)</c:v>
                </c:pt>
                <c:pt idx="7">
                  <c:v>სოციალური მედია (მაგ.: Facebook, Twitter, Youtube, WhatsApp)  </c:v>
                </c:pt>
                <c:pt idx="8">
                  <c:v>საძიებო სისტემები (მაგ.: Google)</c:v>
                </c:pt>
                <c:pt idx="9">
                  <c:v>ოფიციალური ორგანიზაციების ვებ-გვერდები (ჯანდაცვის სამინისტრო, მთავრობის საკოორდინაციო საბჭო და ა.შ)</c:v>
                </c:pt>
              </c:strCache>
            </c:strRef>
          </c:cat>
          <c:val>
            <c:numRef>
              <c:f>Sheet1!$D$2:$D$11</c:f>
              <c:numCache>
                <c:formatCode>###0.00</c:formatCode>
                <c:ptCount val="10"/>
                <c:pt idx="0">
                  <c:v>5.4798578199052104</c:v>
                </c:pt>
                <c:pt idx="1">
                  <c:v>4.4615384615384617</c:v>
                </c:pt>
                <c:pt idx="2">
                  <c:v>5.9207248018120042</c:v>
                </c:pt>
                <c:pt idx="3">
                  <c:v>5.3425605536332155</c:v>
                </c:pt>
                <c:pt idx="4">
                  <c:v>6.079422382671483</c:v>
                </c:pt>
                <c:pt idx="5">
                  <c:v>5.2047738693467309</c:v>
                </c:pt>
                <c:pt idx="6">
                  <c:v>4.9230769230769225</c:v>
                </c:pt>
                <c:pt idx="7">
                  <c:v>4.9355828220858875</c:v>
                </c:pt>
                <c:pt idx="8">
                  <c:v>5.3461538461538458</c:v>
                </c:pt>
                <c:pt idx="9">
                  <c:v>5.8243626062322917</c:v>
                </c:pt>
              </c:numCache>
            </c:numRef>
          </c:val>
          <c:extLst>
            <c:ext xmlns:c16="http://schemas.microsoft.com/office/drawing/2014/chart" uri="{C3380CC4-5D6E-409C-BE32-E72D297353CC}">
              <c16:uniqueId val="{00000000-6882-43BA-A03B-F98C45F549CA}"/>
            </c:ext>
          </c:extLst>
        </c:ser>
        <c:dLbls>
          <c:showLegendKey val="0"/>
          <c:showVal val="0"/>
          <c:showCatName val="0"/>
          <c:showSerName val="0"/>
          <c:showPercent val="0"/>
          <c:showBubbleSize val="0"/>
        </c:dLbls>
        <c:gapWidth val="75"/>
        <c:overlap val="-25"/>
        <c:axId val="156518656"/>
        <c:axId val="156540928"/>
      </c:barChart>
      <c:catAx>
        <c:axId val="156518656"/>
        <c:scaling>
          <c:orientation val="maxMin"/>
        </c:scaling>
        <c:delete val="0"/>
        <c:axPos val="l"/>
        <c:numFmt formatCode="General" sourceLinked="0"/>
        <c:majorTickMark val="none"/>
        <c:minorTickMark val="none"/>
        <c:tickLblPos val="nextTo"/>
        <c:txPr>
          <a:bodyPr/>
          <a:lstStyle/>
          <a:p>
            <a:pPr>
              <a:defRPr sz="800"/>
            </a:pPr>
            <a:endParaRPr lang="en-US"/>
          </a:p>
        </c:txPr>
        <c:crossAx val="156540928"/>
        <c:crosses val="autoZero"/>
        <c:auto val="1"/>
        <c:lblAlgn val="ctr"/>
        <c:lblOffset val="100"/>
        <c:noMultiLvlLbl val="0"/>
      </c:catAx>
      <c:valAx>
        <c:axId val="156540928"/>
        <c:scaling>
          <c:orientation val="minMax"/>
        </c:scaling>
        <c:delete val="0"/>
        <c:axPos val="t"/>
        <c:numFmt formatCode="###0.00" sourceLinked="1"/>
        <c:majorTickMark val="none"/>
        <c:minorTickMark val="none"/>
        <c:tickLblPos val="none"/>
        <c:spPr>
          <a:ln w="9525">
            <a:noFill/>
          </a:ln>
        </c:spPr>
        <c:crossAx val="15651865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ka-GE" sz="1400" dirty="0"/>
              <a:t>რამდენად კმაყოფილი ხართ ახალ კორონავირუსთან დაკავშირებით მიღებული ინფორმაციით?</a:t>
            </a:r>
            <a:endParaRPr lang="en-US" sz="1400" dirty="0"/>
          </a:p>
          <a:p>
            <a:pPr algn="ctr" rtl="0">
              <a:defRPr sz="1400"/>
            </a:pPr>
            <a:r>
              <a:rPr lang="en-US" sz="1200" b="0" dirty="0"/>
              <a:t>(MEAN</a:t>
            </a:r>
            <a:r>
              <a:rPr lang="ka-GE" sz="1200" b="0" dirty="0"/>
              <a:t> 7 ქულიან სკალაზე: 1 -  "ძალიან უკმაყოფილო", 7 - "ძალიან კმაყოფილი"</a:t>
            </a:r>
            <a:r>
              <a:rPr lang="en-US" sz="1200" b="0" dirty="0"/>
              <a:t>)</a:t>
            </a:r>
            <a:endParaRPr lang="ka-GE" sz="1200" b="0" dirty="0"/>
          </a:p>
        </c:rich>
      </c:tx>
      <c:overlay val="0"/>
    </c:title>
    <c:autoTitleDeleted val="0"/>
    <c:plotArea>
      <c:layout>
        <c:manualLayout>
          <c:layoutTarget val="inner"/>
          <c:xMode val="edge"/>
          <c:yMode val="edge"/>
          <c:x val="0.38414213607914438"/>
          <c:y val="0.23321755613881598"/>
          <c:w val="0.61585786392085595"/>
          <c:h val="0.69849241761446701"/>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EAFD-457B-B9AB-85E4530281F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სამცხე-ჯავახეთი</c:v>
                </c:pt>
                <c:pt idx="1">
                  <c:v>ქვემო ქართლი</c:v>
                </c:pt>
                <c:pt idx="2">
                  <c:v>მესამე ტალღა</c:v>
                </c:pt>
              </c:strCache>
            </c:strRef>
          </c:cat>
          <c:val>
            <c:numRef>
              <c:f>Sheet1!$B$2:$D$2</c:f>
              <c:numCache>
                <c:formatCode>###0.00</c:formatCode>
                <c:ptCount val="3"/>
                <c:pt idx="0">
                  <c:v>5.4037433155080272</c:v>
                </c:pt>
                <c:pt idx="1">
                  <c:v>5.6416666666666684</c:v>
                </c:pt>
                <c:pt idx="2">
                  <c:v>6.1375126390293202</c:v>
                </c:pt>
              </c:numCache>
            </c:numRef>
          </c:val>
          <c:extLst>
            <c:ext xmlns:c16="http://schemas.microsoft.com/office/drawing/2014/chart" uri="{C3380CC4-5D6E-409C-BE32-E72D297353CC}">
              <c16:uniqueId val="{00000000-F377-4171-91A1-27AC9CC043FE}"/>
            </c:ext>
          </c:extLst>
        </c:ser>
        <c:dLbls>
          <c:showLegendKey val="0"/>
          <c:showVal val="0"/>
          <c:showCatName val="0"/>
          <c:showSerName val="0"/>
          <c:showPercent val="0"/>
          <c:showBubbleSize val="0"/>
        </c:dLbls>
        <c:gapWidth val="75"/>
        <c:axId val="158014464"/>
        <c:axId val="158036736"/>
      </c:barChart>
      <c:catAx>
        <c:axId val="158014464"/>
        <c:scaling>
          <c:orientation val="maxMin"/>
        </c:scaling>
        <c:delete val="0"/>
        <c:axPos val="l"/>
        <c:numFmt formatCode="General" sourceLinked="0"/>
        <c:majorTickMark val="none"/>
        <c:minorTickMark val="none"/>
        <c:tickLblPos val="nextTo"/>
        <c:crossAx val="158036736"/>
        <c:crosses val="autoZero"/>
        <c:auto val="1"/>
        <c:lblAlgn val="ctr"/>
        <c:lblOffset val="100"/>
        <c:noMultiLvlLbl val="0"/>
      </c:catAx>
      <c:valAx>
        <c:axId val="158036736"/>
        <c:scaling>
          <c:orientation val="minMax"/>
        </c:scaling>
        <c:delete val="1"/>
        <c:axPos val="t"/>
        <c:numFmt formatCode="###0.00" sourceLinked="1"/>
        <c:majorTickMark val="none"/>
        <c:minorTickMark val="none"/>
        <c:tickLblPos val="none"/>
        <c:crossAx val="158014464"/>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ინფორმაცია, რომელიც ყველაზე მეტად გჭირდებათ, ეხება...</a:t>
            </a:r>
            <a:endParaRPr lang="en-US"/>
          </a:p>
        </c:rich>
      </c:tx>
      <c:overlay val="0"/>
    </c:title>
    <c:autoTitleDeleted val="0"/>
    <c:plotArea>
      <c:layout>
        <c:manualLayout>
          <c:layoutTarget val="inner"/>
          <c:xMode val="edge"/>
          <c:yMode val="edge"/>
          <c:x val="0.40850109361329834"/>
          <c:y val="9.9884222805482911E-2"/>
          <c:w val="0.59149890638670166"/>
          <c:h val="0.83182575094779865"/>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ახალი კორონავირუსის სიმპტომებს</c:v>
                </c:pt>
                <c:pt idx="1">
                  <c:v>სხვების პირად ისტორიებს იმის შესახებ, თუ როგორ უმკლავდებიან არსებულ ვითარებას</c:v>
                </c:pt>
                <c:pt idx="2">
                  <c:v>ახალი კორონავირუსის საწინააღმდეგო ვაქცინის შემუშავებასთან დაკავშირებულ სამეცნიერო პროგრესს </c:v>
                </c:pt>
                <c:pt idx="3">
                  <c:v>ახალი კორონავირუსის სამკურნალო პრეპარატის შემუშავებასთან დაკავშირებულ სამეცნიერო პროგრესს</c:v>
                </c:pt>
                <c:pt idx="4">
                  <c:v>იმას, თუ პირადად მე როგორ შემიძლია დაავადების გავრცელების თავიდან არიდება / პრევენცია</c:v>
                </c:pt>
                <c:pt idx="5">
                  <c:v>იმას, თუ როგორ ვიზრუნო რისკ ჯგუფში მყოფ ადამიანზე</c:v>
                </c:pt>
                <c:pt idx="6">
                  <c:v>იმას, თუ როგორ ვიზრუნო ჩემი ოჯახის არასრულწლოვანი წევრ(ებ)ის განათლებაზე</c:v>
                </c:pt>
                <c:pt idx="7">
                  <c:v>მგზავრობის შეზღუდვის დეტალებს (მათ შორის ქვეყნის შიგნით)</c:v>
                </c:pt>
              </c:strCache>
            </c:strRef>
          </c:cat>
          <c:val>
            <c:numRef>
              <c:f>Sheet1!$B$2:$B$9</c:f>
              <c:numCache>
                <c:formatCode>###0.0</c:formatCode>
                <c:ptCount val="8"/>
                <c:pt idx="0">
                  <c:v>76.578947368420955</c:v>
                </c:pt>
                <c:pt idx="1">
                  <c:v>70.789473684210577</c:v>
                </c:pt>
                <c:pt idx="2">
                  <c:v>78.947368421052687</c:v>
                </c:pt>
                <c:pt idx="3">
                  <c:v>84.73684210526315</c:v>
                </c:pt>
                <c:pt idx="4">
                  <c:v>78.421052631578945</c:v>
                </c:pt>
                <c:pt idx="5">
                  <c:v>68.421052631578945</c:v>
                </c:pt>
                <c:pt idx="6">
                  <c:v>78.318584070796419</c:v>
                </c:pt>
                <c:pt idx="7">
                  <c:v>78.947368421052687</c:v>
                </c:pt>
              </c:numCache>
            </c:numRef>
          </c:val>
          <c:extLst>
            <c:ext xmlns:c16="http://schemas.microsoft.com/office/drawing/2014/chart" uri="{C3380CC4-5D6E-409C-BE32-E72D297353CC}">
              <c16:uniqueId val="{00000000-A922-4315-B6BA-9266FF064DCF}"/>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ახალი კორონავირუსის სიმპტომებს</c:v>
                </c:pt>
                <c:pt idx="1">
                  <c:v>სხვების პირად ისტორიებს იმის შესახებ, თუ როგორ უმკლავდებიან არსებულ ვითარებას</c:v>
                </c:pt>
                <c:pt idx="2">
                  <c:v>ახალი კორონავირუსის საწინააღმდეგო ვაქცინის შემუშავებასთან დაკავშირებულ სამეცნიერო პროგრესს </c:v>
                </c:pt>
                <c:pt idx="3">
                  <c:v>ახალი კორონავირუსის სამკურნალო პრეპარატის შემუშავებასთან დაკავშირებულ სამეცნიერო პროგრესს</c:v>
                </c:pt>
                <c:pt idx="4">
                  <c:v>იმას, თუ პირადად მე როგორ შემიძლია დაავადების გავრცელების თავიდან არიდება / პრევენცია</c:v>
                </c:pt>
                <c:pt idx="5">
                  <c:v>იმას, თუ როგორ ვიზრუნო რისკ ჯგუფში მყოფ ადამიანზე</c:v>
                </c:pt>
                <c:pt idx="6">
                  <c:v>იმას, თუ როგორ ვიზრუნო ჩემი ოჯახის არასრულწლოვანი წევრ(ებ)ის განათლებაზე</c:v>
                </c:pt>
                <c:pt idx="7">
                  <c:v>მგზავრობის შეზღუდვის დეტალებს (მათ შორის ქვეყნის შიგნით)</c:v>
                </c:pt>
              </c:strCache>
            </c:strRef>
          </c:cat>
          <c:val>
            <c:numRef>
              <c:f>Sheet1!$C$2:$C$9</c:f>
              <c:numCache>
                <c:formatCode>###0.0</c:formatCode>
                <c:ptCount val="8"/>
                <c:pt idx="0">
                  <c:v>76.05263157894737</c:v>
                </c:pt>
                <c:pt idx="1">
                  <c:v>65.526315789473685</c:v>
                </c:pt>
                <c:pt idx="2">
                  <c:v>62.894736842105289</c:v>
                </c:pt>
                <c:pt idx="3">
                  <c:v>73.421052631578945</c:v>
                </c:pt>
                <c:pt idx="4">
                  <c:v>78.684210526315795</c:v>
                </c:pt>
                <c:pt idx="5">
                  <c:v>67.631578947368411</c:v>
                </c:pt>
                <c:pt idx="6">
                  <c:v>81.72588832487304</c:v>
                </c:pt>
                <c:pt idx="7">
                  <c:v>77.631578947368411</c:v>
                </c:pt>
              </c:numCache>
            </c:numRef>
          </c:val>
          <c:extLst>
            <c:ext xmlns:c16="http://schemas.microsoft.com/office/drawing/2014/chart" uri="{C3380CC4-5D6E-409C-BE32-E72D297353CC}">
              <c16:uniqueId val="{00000001-A922-4315-B6BA-9266FF064DCF}"/>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ახალი კორონავირუსის სიმპტომებს</c:v>
                </c:pt>
                <c:pt idx="1">
                  <c:v>სხვების პირად ისტორიებს იმის შესახებ, თუ როგორ უმკლავდებიან არსებულ ვითარებას</c:v>
                </c:pt>
                <c:pt idx="2">
                  <c:v>ახალი კორონავირუსის საწინააღმდეგო ვაქცინის შემუშავებასთან დაკავშირებულ სამეცნიერო პროგრესს </c:v>
                </c:pt>
                <c:pt idx="3">
                  <c:v>ახალი კორონავირუსის სამკურნალო პრეპარატის შემუშავებასთან დაკავშირებულ სამეცნიერო პროგრესს</c:v>
                </c:pt>
                <c:pt idx="4">
                  <c:v>იმას, თუ პირადად მე როგორ შემიძლია დაავადების გავრცელების თავიდან არიდება / პრევენცია</c:v>
                </c:pt>
                <c:pt idx="5">
                  <c:v>იმას, თუ როგორ ვიზრუნო რისკ ჯგუფში მყოფ ადამიანზე</c:v>
                </c:pt>
                <c:pt idx="6">
                  <c:v>იმას, თუ როგორ ვიზრუნო ჩემი ოჯახის არასრულწლოვანი წევრ(ებ)ის განათლებაზე</c:v>
                </c:pt>
                <c:pt idx="7">
                  <c:v>მგზავრობის შეზღუდვის დეტალებს (მათ შორის ქვეყნის შიგნით)</c:v>
                </c:pt>
              </c:strCache>
            </c:strRef>
          </c:cat>
          <c:val>
            <c:numRef>
              <c:f>Sheet1!$D$2:$D$9</c:f>
              <c:numCache>
                <c:formatCode>General</c:formatCode>
                <c:ptCount val="8"/>
                <c:pt idx="0">
                  <c:v>80.099999999999994</c:v>
                </c:pt>
                <c:pt idx="1">
                  <c:v>72.2</c:v>
                </c:pt>
                <c:pt idx="2">
                  <c:v>81.599999999999994</c:v>
                </c:pt>
                <c:pt idx="3">
                  <c:v>85.5</c:v>
                </c:pt>
                <c:pt idx="4">
                  <c:v>82.1</c:v>
                </c:pt>
                <c:pt idx="5">
                  <c:v>78.8</c:v>
                </c:pt>
                <c:pt idx="6">
                  <c:v>83.9</c:v>
                </c:pt>
                <c:pt idx="7">
                  <c:v>86.6</c:v>
                </c:pt>
              </c:numCache>
            </c:numRef>
          </c:val>
          <c:extLst>
            <c:ext xmlns:c16="http://schemas.microsoft.com/office/drawing/2014/chart" uri="{C3380CC4-5D6E-409C-BE32-E72D297353CC}">
              <c16:uniqueId val="{00000000-0620-46A9-9C2B-736902C3D2EB}"/>
            </c:ext>
          </c:extLst>
        </c:ser>
        <c:dLbls>
          <c:showLegendKey val="0"/>
          <c:showVal val="0"/>
          <c:showCatName val="0"/>
          <c:showSerName val="0"/>
          <c:showPercent val="0"/>
          <c:showBubbleSize val="0"/>
        </c:dLbls>
        <c:gapWidth val="75"/>
        <c:axId val="158260608"/>
        <c:axId val="158348416"/>
      </c:barChart>
      <c:catAx>
        <c:axId val="158260608"/>
        <c:scaling>
          <c:orientation val="maxMin"/>
        </c:scaling>
        <c:delete val="0"/>
        <c:axPos val="l"/>
        <c:numFmt formatCode="General" sourceLinked="0"/>
        <c:majorTickMark val="none"/>
        <c:minorTickMark val="none"/>
        <c:tickLblPos val="nextTo"/>
        <c:txPr>
          <a:bodyPr/>
          <a:lstStyle/>
          <a:p>
            <a:pPr>
              <a:defRPr sz="900"/>
            </a:pPr>
            <a:endParaRPr lang="en-US"/>
          </a:p>
        </c:txPr>
        <c:crossAx val="158348416"/>
        <c:crosses val="autoZero"/>
        <c:auto val="1"/>
        <c:lblAlgn val="ctr"/>
        <c:lblOffset val="100"/>
        <c:noMultiLvlLbl val="0"/>
      </c:catAx>
      <c:valAx>
        <c:axId val="158348416"/>
        <c:scaling>
          <c:orientation val="minMax"/>
        </c:scaling>
        <c:delete val="1"/>
        <c:axPos val="t"/>
        <c:numFmt formatCode="###0.0" sourceLinked="1"/>
        <c:majorTickMark val="none"/>
        <c:minorTickMark val="none"/>
        <c:tickLblPos val="none"/>
        <c:crossAx val="158260608"/>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როგორ მოიქცევით თუკი თქვენ ან თქვენი ოჯახის წევრს ისეთი სიმპტომები გაგიჩნდებათ, როგორებიცაა სიცხე, ხველება, სუნთქვის პრობლემა და სხვ.?</a:t>
            </a:r>
            <a:endParaRPr lang="en-US"/>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112-ის ცხელ ხაზზე დავრეკავ</c:v>
                </c:pt>
                <c:pt idx="1">
                  <c:v>144-ის ცხელ ხაზზე დავრეკავ</c:v>
                </c:pt>
                <c:pt idx="2">
                  <c:v>სხვა ცხელ ხაზზე დავრეკავ (1505, 116001)</c:v>
                </c:pt>
                <c:pt idx="3">
                  <c:v>პირად ექიმს დავურეკავ</c:v>
                </c:pt>
                <c:pt idx="4">
                  <c:v>საავადმყოფოში წავალ</c:v>
                </c:pt>
                <c:pt idx="5">
                  <c:v>გამოვიძახებ მობილურ ლაბორატორიას</c:v>
                </c:pt>
                <c:pt idx="6">
                  <c:v>სახლში დავრჩები და თავად მივხედავ თავს, ოფიციალური წყაროებისთვის ინფორმაციის მიწოდების გარეშე</c:v>
                </c:pt>
              </c:strCache>
            </c:strRef>
          </c:cat>
          <c:val>
            <c:numRef>
              <c:f>Sheet1!$B$2:$B$8</c:f>
              <c:numCache>
                <c:formatCode>###0.0</c:formatCode>
                <c:ptCount val="7"/>
                <c:pt idx="0">
                  <c:v>74.73684210526315</c:v>
                </c:pt>
                <c:pt idx="1">
                  <c:v>5.7894736842105328</c:v>
                </c:pt>
                <c:pt idx="2">
                  <c:v>0</c:v>
                </c:pt>
                <c:pt idx="3">
                  <c:v>17.894736842105242</c:v>
                </c:pt>
                <c:pt idx="4">
                  <c:v>20</c:v>
                </c:pt>
                <c:pt idx="5">
                  <c:v>0</c:v>
                </c:pt>
                <c:pt idx="6">
                  <c:v>2.1052631578947372</c:v>
                </c:pt>
              </c:numCache>
            </c:numRef>
          </c:val>
          <c:extLst>
            <c:ext xmlns:c16="http://schemas.microsoft.com/office/drawing/2014/chart" uri="{C3380CC4-5D6E-409C-BE32-E72D297353CC}">
              <c16:uniqueId val="{00000000-A35E-4DB3-BB4B-E2AE7EAEC45A}"/>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112-ის ცხელ ხაზზე დავრეკავ</c:v>
                </c:pt>
                <c:pt idx="1">
                  <c:v>144-ის ცხელ ხაზზე დავრეკავ</c:v>
                </c:pt>
                <c:pt idx="2">
                  <c:v>სხვა ცხელ ხაზზე დავრეკავ (1505, 116001)</c:v>
                </c:pt>
                <c:pt idx="3">
                  <c:v>პირად ექიმს დავურეკავ</c:v>
                </c:pt>
                <c:pt idx="4">
                  <c:v>საავადმყოფოში წავალ</c:v>
                </c:pt>
                <c:pt idx="5">
                  <c:v>გამოვიძახებ მობილურ ლაბორატორიას</c:v>
                </c:pt>
                <c:pt idx="6">
                  <c:v>სახლში დავრჩები და თავად მივხედავ თავს, ოფიციალური წყაროებისთვის ინფორმაციის მიწოდების გარეშე</c:v>
                </c:pt>
              </c:strCache>
            </c:strRef>
          </c:cat>
          <c:val>
            <c:numRef>
              <c:f>Sheet1!$C$2:$C$8</c:f>
              <c:numCache>
                <c:formatCode>###0.0</c:formatCode>
                <c:ptCount val="7"/>
                <c:pt idx="0">
                  <c:v>74.21052631578948</c:v>
                </c:pt>
                <c:pt idx="1">
                  <c:v>11.315789473684223</c:v>
                </c:pt>
                <c:pt idx="2">
                  <c:v>2.3684210526315805</c:v>
                </c:pt>
                <c:pt idx="3">
                  <c:v>19.736842105263147</c:v>
                </c:pt>
                <c:pt idx="4">
                  <c:v>16.052631578947349</c:v>
                </c:pt>
                <c:pt idx="5">
                  <c:v>1.0526315789473684</c:v>
                </c:pt>
                <c:pt idx="6">
                  <c:v>2.3684210526315805</c:v>
                </c:pt>
              </c:numCache>
            </c:numRef>
          </c:val>
          <c:extLst>
            <c:ext xmlns:c16="http://schemas.microsoft.com/office/drawing/2014/chart" uri="{C3380CC4-5D6E-409C-BE32-E72D297353CC}">
              <c16:uniqueId val="{00000001-A35E-4DB3-BB4B-E2AE7EAEC45A}"/>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112-ის ცხელ ხაზზე დავრეკავ</c:v>
                </c:pt>
                <c:pt idx="1">
                  <c:v>144-ის ცხელ ხაზზე დავრეკავ</c:v>
                </c:pt>
                <c:pt idx="2">
                  <c:v>სხვა ცხელ ხაზზე დავრეკავ (1505, 116001)</c:v>
                </c:pt>
                <c:pt idx="3">
                  <c:v>პირად ექიმს დავურეკავ</c:v>
                </c:pt>
                <c:pt idx="4">
                  <c:v>საავადმყოფოში წავალ</c:v>
                </c:pt>
                <c:pt idx="5">
                  <c:v>გამოვიძახებ მობილურ ლაბორატორიას</c:v>
                </c:pt>
                <c:pt idx="6">
                  <c:v>სახლში დავრჩები და თავად მივხედავ თავს, ოფიციალური წყაროებისთვის ინფორმაციის მიწოდების გარეშე</c:v>
                </c:pt>
              </c:strCache>
            </c:strRef>
          </c:cat>
          <c:val>
            <c:numRef>
              <c:f>Sheet1!$D$2:$D$8</c:f>
              <c:numCache>
                <c:formatCode>General</c:formatCode>
                <c:ptCount val="7"/>
                <c:pt idx="0">
                  <c:v>76.8</c:v>
                </c:pt>
                <c:pt idx="1">
                  <c:v>19</c:v>
                </c:pt>
                <c:pt idx="2">
                  <c:v>2.1</c:v>
                </c:pt>
                <c:pt idx="3">
                  <c:v>24.9</c:v>
                </c:pt>
                <c:pt idx="4">
                  <c:v>8.6</c:v>
                </c:pt>
                <c:pt idx="5">
                  <c:v>0.70000000000000029</c:v>
                </c:pt>
                <c:pt idx="6">
                  <c:v>0.60000000000000031</c:v>
                </c:pt>
              </c:numCache>
            </c:numRef>
          </c:val>
          <c:extLst>
            <c:ext xmlns:c16="http://schemas.microsoft.com/office/drawing/2014/chart" uri="{C3380CC4-5D6E-409C-BE32-E72D297353CC}">
              <c16:uniqueId val="{00000000-42D3-4F50-BC1C-19618DB54695}"/>
            </c:ext>
          </c:extLst>
        </c:ser>
        <c:dLbls>
          <c:showLegendKey val="0"/>
          <c:showVal val="0"/>
          <c:showCatName val="0"/>
          <c:showSerName val="0"/>
          <c:showPercent val="0"/>
          <c:showBubbleSize val="0"/>
        </c:dLbls>
        <c:gapWidth val="75"/>
        <c:overlap val="-25"/>
        <c:axId val="158545792"/>
        <c:axId val="158547328"/>
      </c:barChart>
      <c:catAx>
        <c:axId val="158545792"/>
        <c:scaling>
          <c:orientation val="maxMin"/>
        </c:scaling>
        <c:delete val="0"/>
        <c:axPos val="l"/>
        <c:numFmt formatCode="General" sourceLinked="0"/>
        <c:majorTickMark val="none"/>
        <c:minorTickMark val="none"/>
        <c:tickLblPos val="nextTo"/>
        <c:txPr>
          <a:bodyPr/>
          <a:lstStyle/>
          <a:p>
            <a:pPr>
              <a:defRPr sz="1000"/>
            </a:pPr>
            <a:endParaRPr lang="en-US"/>
          </a:p>
        </c:txPr>
        <c:crossAx val="158547328"/>
        <c:crosses val="autoZero"/>
        <c:auto val="1"/>
        <c:lblAlgn val="ctr"/>
        <c:lblOffset val="100"/>
        <c:noMultiLvlLbl val="0"/>
      </c:catAx>
      <c:valAx>
        <c:axId val="158547328"/>
        <c:scaling>
          <c:orientation val="minMax"/>
        </c:scaling>
        <c:delete val="1"/>
        <c:axPos val="t"/>
        <c:numFmt formatCode="###0.0" sourceLinked="1"/>
        <c:majorTickMark val="none"/>
        <c:minorTickMark val="none"/>
        <c:tickLblPos val="none"/>
        <c:crossAx val="158545792"/>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რას მოიმოქმედებთ მარაგთან ან გადაადგილებასთან დაკავშირებული პრობლემის შემთხვევაში?</a:t>
            </a:r>
            <a:endParaRPr lang="en-US"/>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112-ის ცხელ ხაზზე დავრეკავ</c:v>
                </c:pt>
                <c:pt idx="1">
                  <c:v>144-ის ცხელ ხაზზე დავრეკავ</c:v>
                </c:pt>
                <c:pt idx="2">
                  <c:v>სხვა ცხელ ხაზზე დავრეკავ (1505, 116001)</c:v>
                </c:pt>
                <c:pt idx="3">
                  <c:v>ნათესავს/მეგობარს დავურეკავ</c:v>
                </c:pt>
                <c:pt idx="4">
                  <c:v>ადგილობრივი ხელისუფლების ორგანიზაციებში დავრეკავ</c:v>
                </c:pt>
              </c:strCache>
            </c:strRef>
          </c:cat>
          <c:val>
            <c:numRef>
              <c:f>Sheet1!$B$2:$B$6</c:f>
              <c:numCache>
                <c:formatCode>###0.0</c:formatCode>
                <c:ptCount val="5"/>
                <c:pt idx="0">
                  <c:v>42.631578947368418</c:v>
                </c:pt>
                <c:pt idx="1">
                  <c:v>22.631578947368432</c:v>
                </c:pt>
                <c:pt idx="2">
                  <c:v>3.9473684210526314</c:v>
                </c:pt>
                <c:pt idx="3">
                  <c:v>17.631578947368432</c:v>
                </c:pt>
                <c:pt idx="4">
                  <c:v>6.5789473684210495</c:v>
                </c:pt>
              </c:numCache>
            </c:numRef>
          </c:val>
          <c:extLst>
            <c:ext xmlns:c16="http://schemas.microsoft.com/office/drawing/2014/chart" uri="{C3380CC4-5D6E-409C-BE32-E72D297353CC}">
              <c16:uniqueId val="{00000000-918A-4E90-92EA-FEB4B0F53B3C}"/>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112-ის ცხელ ხაზზე დავრეკავ</c:v>
                </c:pt>
                <c:pt idx="1">
                  <c:v>144-ის ცხელ ხაზზე დავრეკავ</c:v>
                </c:pt>
                <c:pt idx="2">
                  <c:v>სხვა ცხელ ხაზზე დავრეკავ (1505, 116001)</c:v>
                </c:pt>
                <c:pt idx="3">
                  <c:v>ნათესავს/მეგობარს დავურეკავ</c:v>
                </c:pt>
                <c:pt idx="4">
                  <c:v>ადგილობრივი ხელისუფლების ორგანიზაციებში დავრეკავ</c:v>
                </c:pt>
              </c:strCache>
            </c:strRef>
          </c:cat>
          <c:val>
            <c:numRef>
              <c:f>Sheet1!$C$2:$C$6</c:f>
              <c:numCache>
                <c:formatCode>###0.0</c:formatCode>
                <c:ptCount val="5"/>
                <c:pt idx="0">
                  <c:v>37.368421052631547</c:v>
                </c:pt>
                <c:pt idx="1">
                  <c:v>20</c:v>
                </c:pt>
                <c:pt idx="2">
                  <c:v>3.6842105263157894</c:v>
                </c:pt>
                <c:pt idx="3">
                  <c:v>23.684210526315788</c:v>
                </c:pt>
                <c:pt idx="4">
                  <c:v>15.52631578947368</c:v>
                </c:pt>
              </c:numCache>
            </c:numRef>
          </c:val>
          <c:extLst>
            <c:ext xmlns:c16="http://schemas.microsoft.com/office/drawing/2014/chart" uri="{C3380CC4-5D6E-409C-BE32-E72D297353CC}">
              <c16:uniqueId val="{00000001-918A-4E90-92EA-FEB4B0F53B3C}"/>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112-ის ცხელ ხაზზე დავრეკავ</c:v>
                </c:pt>
                <c:pt idx="1">
                  <c:v>144-ის ცხელ ხაზზე დავრეკავ</c:v>
                </c:pt>
                <c:pt idx="2">
                  <c:v>სხვა ცხელ ხაზზე დავრეკავ (1505, 116001)</c:v>
                </c:pt>
                <c:pt idx="3">
                  <c:v>ნათესავს/მეგობარს დავურეკავ</c:v>
                </c:pt>
                <c:pt idx="4">
                  <c:v>ადგილობრივი ხელისუფლების ორგანიზაციებში დავრეკავ</c:v>
                </c:pt>
              </c:strCache>
            </c:strRef>
          </c:cat>
          <c:val>
            <c:numRef>
              <c:f>Sheet1!$D$2:$D$6</c:f>
              <c:numCache>
                <c:formatCode>General</c:formatCode>
                <c:ptCount val="5"/>
                <c:pt idx="0">
                  <c:v>25.1</c:v>
                </c:pt>
                <c:pt idx="1">
                  <c:v>31</c:v>
                </c:pt>
                <c:pt idx="2">
                  <c:v>2.6</c:v>
                </c:pt>
                <c:pt idx="3">
                  <c:v>24.5</c:v>
                </c:pt>
                <c:pt idx="4">
                  <c:v>12.1</c:v>
                </c:pt>
              </c:numCache>
            </c:numRef>
          </c:val>
          <c:extLst>
            <c:ext xmlns:c16="http://schemas.microsoft.com/office/drawing/2014/chart" uri="{C3380CC4-5D6E-409C-BE32-E72D297353CC}">
              <c16:uniqueId val="{00000000-D6E4-4635-B174-B4104168C34E}"/>
            </c:ext>
          </c:extLst>
        </c:ser>
        <c:dLbls>
          <c:showLegendKey val="0"/>
          <c:showVal val="0"/>
          <c:showCatName val="0"/>
          <c:showSerName val="0"/>
          <c:showPercent val="0"/>
          <c:showBubbleSize val="0"/>
        </c:dLbls>
        <c:gapWidth val="75"/>
        <c:overlap val="-25"/>
        <c:axId val="157909376"/>
        <c:axId val="157910912"/>
      </c:barChart>
      <c:catAx>
        <c:axId val="157909376"/>
        <c:scaling>
          <c:orientation val="maxMin"/>
        </c:scaling>
        <c:delete val="0"/>
        <c:axPos val="l"/>
        <c:numFmt formatCode="General" sourceLinked="0"/>
        <c:majorTickMark val="none"/>
        <c:minorTickMark val="none"/>
        <c:tickLblPos val="nextTo"/>
        <c:crossAx val="157910912"/>
        <c:crosses val="autoZero"/>
        <c:auto val="1"/>
        <c:lblAlgn val="ctr"/>
        <c:lblOffset val="100"/>
        <c:noMultiLvlLbl val="0"/>
      </c:catAx>
      <c:valAx>
        <c:axId val="157910912"/>
        <c:scaling>
          <c:orientation val="minMax"/>
        </c:scaling>
        <c:delete val="1"/>
        <c:axPos val="t"/>
        <c:numFmt formatCode="###0.0" sourceLinked="1"/>
        <c:majorTickMark val="none"/>
        <c:minorTickMark val="none"/>
        <c:tickLblPos val="none"/>
        <c:crossAx val="15790937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ნდობა სხვადასხვა სტეიკჰოლდერის მიმართ</a:t>
            </a:r>
            <a:endParaRPr lang="en-US" dirty="0"/>
          </a:p>
          <a:p>
            <a:pPr>
              <a:defRPr/>
            </a:pPr>
            <a:r>
              <a:rPr lang="ka-GE" sz="1100" b="0" dirty="0"/>
              <a:t>(</a:t>
            </a:r>
            <a:r>
              <a:rPr lang="en-US" sz="1100" b="0" dirty="0"/>
              <a:t>MEAN</a:t>
            </a:r>
            <a:r>
              <a:rPr lang="ka-GE" sz="1100" b="0" dirty="0"/>
              <a:t> 7 ქულიან სკალაზე: 1 – „საერთოდ არ ვენდობი“; მეორე - „სრულიად ვემდობი“)</a:t>
            </a:r>
            <a:endParaRPr lang="en-US" sz="1100" b="0" dirty="0"/>
          </a:p>
        </c:rich>
      </c:tx>
      <c:overlay val="0"/>
    </c:title>
    <c:autoTitleDeleted val="0"/>
    <c:plotArea>
      <c:layout>
        <c:manualLayout>
          <c:layoutTarget val="inner"/>
          <c:xMode val="edge"/>
          <c:yMode val="edge"/>
          <c:x val="0.51058323959505059"/>
          <c:y val="0.13067599883347916"/>
          <c:w val="0.46322628421447354"/>
          <c:h val="0.81443146689997081"/>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txPr>
              <a:bodyPr/>
              <a:lstStyle/>
              <a:p>
                <a:pPr algn="ct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112-ის მიერ რეკომენდებული ექიმი</c:v>
                </c:pt>
                <c:pt idx="1">
                  <c:v>მედია</c:v>
                </c:pt>
                <c:pt idx="2">
                  <c:v>საავადმყოფოები, რომლებიც კორონავირუსით დაავადებულ პაციენტებს სტაციონარში მკურნალობენ</c:v>
                </c:pt>
                <c:pt idx="3">
                  <c:v>კორონავირუსთან დაკავშირებული საკოორდინაციო საბჭო</c:v>
                </c:pt>
                <c:pt idx="4">
                  <c:v>ადგილობრივი ხელისუფლება</c:v>
                </c:pt>
                <c:pt idx="5">
                  <c:v>ჯანდაცვის სამინისტრო</c:v>
                </c:pt>
                <c:pt idx="6">
                  <c:v>დავადებათა კონტროლისა და საზოგადოებრივი ჯანმრთელობის ეროვნული ცენტრი </c:v>
                </c:pt>
                <c:pt idx="7">
                  <c:v>სკოლები</c:v>
                </c:pt>
                <c:pt idx="8">
                  <c:v>საბავშვო ბაღები</c:v>
                </c:pt>
                <c:pt idx="9">
                  <c:v>სხვა სამინისტროები, რომლებიც საკვებსა და მედიკამენტებს უზრუნველყოფენ</c:v>
                </c:pt>
                <c:pt idx="10">
                  <c:v>სხვა სამინისტროები/სერვისები, რომლებიც საზოგადოებრივ მშვიდობას/უსაფრთხოებას უზრუნველყოფენ</c:v>
                </c:pt>
                <c:pt idx="11">
                  <c:v>კერძო კომპანიები/ბიზნესი</c:v>
                </c:pt>
              </c:strCache>
            </c:strRef>
          </c:cat>
          <c:val>
            <c:numRef>
              <c:f>Sheet1!$B$2:$B$13</c:f>
              <c:numCache>
                <c:formatCode>###0.00</c:formatCode>
                <c:ptCount val="12"/>
                <c:pt idx="0">
                  <c:v>5.4315476190476213</c:v>
                </c:pt>
                <c:pt idx="1">
                  <c:v>4.9176829268292686</c:v>
                </c:pt>
                <c:pt idx="2">
                  <c:v>5.8774928774928776</c:v>
                </c:pt>
                <c:pt idx="3">
                  <c:v>5.7042682926829311</c:v>
                </c:pt>
                <c:pt idx="4">
                  <c:v>5.2647058823529385</c:v>
                </c:pt>
                <c:pt idx="5">
                  <c:v>5.6827195467422058</c:v>
                </c:pt>
                <c:pt idx="6">
                  <c:v>5.7597597597597598</c:v>
                </c:pt>
                <c:pt idx="7">
                  <c:v>5.1956521739130439</c:v>
                </c:pt>
                <c:pt idx="8">
                  <c:v>5.0681818181818148</c:v>
                </c:pt>
                <c:pt idx="9">
                  <c:v>5.347266881028939</c:v>
                </c:pt>
                <c:pt idx="10">
                  <c:v>5.4935064935064926</c:v>
                </c:pt>
                <c:pt idx="11">
                  <c:v>4.6708333333333334</c:v>
                </c:pt>
              </c:numCache>
            </c:numRef>
          </c:val>
          <c:extLst>
            <c:ext xmlns:c16="http://schemas.microsoft.com/office/drawing/2014/chart" uri="{C3380CC4-5D6E-409C-BE32-E72D297353CC}">
              <c16:uniqueId val="{00000000-1C72-4836-82DE-CD2AF7BBAD72}"/>
            </c:ext>
          </c:extLst>
        </c:ser>
        <c:ser>
          <c:idx val="1"/>
          <c:order val="1"/>
          <c:tx>
            <c:strRef>
              <c:f>Sheet1!$C$1</c:f>
              <c:strCache>
                <c:ptCount val="1"/>
                <c:pt idx="0">
                  <c:v>ქვემო ქართლი</c:v>
                </c:pt>
              </c:strCache>
            </c:strRef>
          </c:tx>
          <c:invertIfNegative val="0"/>
          <c:dLbls>
            <c:dLbl>
              <c:idx val="1"/>
              <c:spPr/>
              <c:txPr>
                <a:bodyPr/>
                <a:lstStyle/>
                <a:p>
                  <a:pPr algn="ctr">
                    <a:defRPr/>
                  </a:pPr>
                  <a:endParaRPr lang="en-US"/>
                </a:p>
              </c:txPr>
              <c:showLegendKey val="0"/>
              <c:showVal val="1"/>
              <c:showCatName val="0"/>
              <c:showSerName val="0"/>
              <c:showPercent val="0"/>
              <c:showBubbleSize val="0"/>
              <c:extLst>
                <c:ext xmlns:c16="http://schemas.microsoft.com/office/drawing/2014/chart" uri="{C3380CC4-5D6E-409C-BE32-E72D297353CC}">
                  <c16:uniqueId val="{00000000-4096-4451-91F1-7F2EA946D79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112-ის მიერ რეკომენდებული ექიმი</c:v>
                </c:pt>
                <c:pt idx="1">
                  <c:v>მედია</c:v>
                </c:pt>
                <c:pt idx="2">
                  <c:v>საავადმყოფოები, რომლებიც კორონავირუსით დაავადებულ პაციენტებს სტაციონარში მკურნალობენ</c:v>
                </c:pt>
                <c:pt idx="3">
                  <c:v>კორონავირუსთან დაკავშირებული საკოორდინაციო საბჭო</c:v>
                </c:pt>
                <c:pt idx="4">
                  <c:v>ადგილობრივი ხელისუფლება</c:v>
                </c:pt>
                <c:pt idx="5">
                  <c:v>ჯანდაცვის სამინისტრო</c:v>
                </c:pt>
                <c:pt idx="6">
                  <c:v>დავადებათა კონტროლისა და საზოგადოებრივი ჯანმრთელობის ეროვნული ცენტრი </c:v>
                </c:pt>
                <c:pt idx="7">
                  <c:v>სკოლები</c:v>
                </c:pt>
                <c:pt idx="8">
                  <c:v>საბავშვო ბაღები</c:v>
                </c:pt>
                <c:pt idx="9">
                  <c:v>სხვა სამინისტროები, რომლებიც საკვებსა და მედიკამენტებს უზრუნველყოფენ</c:v>
                </c:pt>
                <c:pt idx="10">
                  <c:v>სხვა სამინისტროები/სერვისები, რომლებიც საზოგადოებრივ მშვიდობას/უსაფრთხოებას უზრუნველყოფენ</c:v>
                </c:pt>
                <c:pt idx="11">
                  <c:v>კერძო კომპანიები/ბიზნესი</c:v>
                </c:pt>
              </c:strCache>
            </c:strRef>
          </c:cat>
          <c:val>
            <c:numRef>
              <c:f>Sheet1!$C$2:$C$13</c:f>
              <c:numCache>
                <c:formatCode>###0.00</c:formatCode>
                <c:ptCount val="12"/>
                <c:pt idx="0">
                  <c:v>5.277620396600569</c:v>
                </c:pt>
                <c:pt idx="1">
                  <c:v>5.0982658959537597</c:v>
                </c:pt>
                <c:pt idx="2">
                  <c:v>5.6702997275204385</c:v>
                </c:pt>
                <c:pt idx="3">
                  <c:v>5.3425925925925926</c:v>
                </c:pt>
                <c:pt idx="4">
                  <c:v>5.4583333333333366</c:v>
                </c:pt>
                <c:pt idx="5">
                  <c:v>5.6348773841961854</c:v>
                </c:pt>
                <c:pt idx="6">
                  <c:v>5.5948275862068941</c:v>
                </c:pt>
                <c:pt idx="7">
                  <c:v>5.2574257425742577</c:v>
                </c:pt>
                <c:pt idx="8">
                  <c:v>5.2061855670103059</c:v>
                </c:pt>
                <c:pt idx="9">
                  <c:v>5.269938650306746</c:v>
                </c:pt>
                <c:pt idx="10">
                  <c:v>5.3250773993808052</c:v>
                </c:pt>
                <c:pt idx="11">
                  <c:v>4.996296296296296</c:v>
                </c:pt>
              </c:numCache>
            </c:numRef>
          </c:val>
          <c:extLst>
            <c:ext xmlns:c16="http://schemas.microsoft.com/office/drawing/2014/chart" uri="{C3380CC4-5D6E-409C-BE32-E72D297353CC}">
              <c16:uniqueId val="{00000002-1C72-4836-82DE-CD2AF7BBAD72}"/>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112-ის მიერ რეკომენდებული ექიმი</c:v>
                </c:pt>
                <c:pt idx="1">
                  <c:v>მედია</c:v>
                </c:pt>
                <c:pt idx="2">
                  <c:v>საავადმყოფოები, რომლებიც კორონავირუსით დაავადებულ პაციენტებს სტაციონარში მკურნალობენ</c:v>
                </c:pt>
                <c:pt idx="3">
                  <c:v>კორონავირუსთან დაკავშირებული საკოორდინაციო საბჭო</c:v>
                </c:pt>
                <c:pt idx="4">
                  <c:v>ადგილობრივი ხელისუფლება</c:v>
                </c:pt>
                <c:pt idx="5">
                  <c:v>ჯანდაცვის სამინისტრო</c:v>
                </c:pt>
                <c:pt idx="6">
                  <c:v>დავადებათა კონტროლისა და საზოგადოებრივი ჯანმრთელობის ეროვნული ცენტრი </c:v>
                </c:pt>
                <c:pt idx="7">
                  <c:v>სკოლები</c:v>
                </c:pt>
                <c:pt idx="8">
                  <c:v>საბავშვო ბაღები</c:v>
                </c:pt>
                <c:pt idx="9">
                  <c:v>სხვა სამინისტროები, რომლებიც საკვებსა და მედიკამენტებს უზრუნველყოფენ</c:v>
                </c:pt>
                <c:pt idx="10">
                  <c:v>სხვა სამინისტროები/სერვისები, რომლებიც საზოგადოებრივ მშვიდობას/უსაფრთხოებას უზრუნველყოფენ</c:v>
                </c:pt>
                <c:pt idx="11">
                  <c:v>კერძო კომპანიები/ბიზნესი</c:v>
                </c:pt>
              </c:strCache>
            </c:strRef>
          </c:cat>
          <c:val>
            <c:numRef>
              <c:f>Sheet1!$D$2:$D$13</c:f>
              <c:numCache>
                <c:formatCode>###0.00</c:formatCode>
                <c:ptCount val="12"/>
                <c:pt idx="0">
                  <c:v>5.71</c:v>
                </c:pt>
                <c:pt idx="1">
                  <c:v>5.42</c:v>
                </c:pt>
                <c:pt idx="2">
                  <c:v>6.29</c:v>
                </c:pt>
                <c:pt idx="3">
                  <c:v>6.1199999999999974</c:v>
                </c:pt>
                <c:pt idx="4">
                  <c:v>5.8</c:v>
                </c:pt>
                <c:pt idx="5">
                  <c:v>6.1899999999999995</c:v>
                </c:pt>
                <c:pt idx="6">
                  <c:v>6.31</c:v>
                </c:pt>
                <c:pt idx="7">
                  <c:v>5.41</c:v>
                </c:pt>
                <c:pt idx="8">
                  <c:v>5.52</c:v>
                </c:pt>
                <c:pt idx="9">
                  <c:v>5.53</c:v>
                </c:pt>
                <c:pt idx="10">
                  <c:v>5.75</c:v>
                </c:pt>
                <c:pt idx="11">
                  <c:v>4.8899999999999997</c:v>
                </c:pt>
              </c:numCache>
            </c:numRef>
          </c:val>
          <c:extLst>
            <c:ext xmlns:c16="http://schemas.microsoft.com/office/drawing/2014/chart" uri="{C3380CC4-5D6E-409C-BE32-E72D297353CC}">
              <c16:uniqueId val="{00000001-E3DF-4C8B-9630-AA779DA1BA33}"/>
            </c:ext>
          </c:extLst>
        </c:ser>
        <c:dLbls>
          <c:showLegendKey val="0"/>
          <c:showVal val="0"/>
          <c:showCatName val="0"/>
          <c:showSerName val="0"/>
          <c:showPercent val="0"/>
          <c:showBubbleSize val="0"/>
        </c:dLbls>
        <c:gapWidth val="75"/>
        <c:overlap val="-25"/>
        <c:axId val="158936448"/>
        <c:axId val="158938240"/>
      </c:barChart>
      <c:catAx>
        <c:axId val="158936448"/>
        <c:scaling>
          <c:orientation val="maxMin"/>
        </c:scaling>
        <c:delete val="0"/>
        <c:axPos val="l"/>
        <c:numFmt formatCode="General" sourceLinked="0"/>
        <c:majorTickMark val="none"/>
        <c:minorTickMark val="none"/>
        <c:tickLblPos val="nextTo"/>
        <c:txPr>
          <a:bodyPr/>
          <a:lstStyle/>
          <a:p>
            <a:pPr>
              <a:defRPr sz="900"/>
            </a:pPr>
            <a:endParaRPr lang="en-US"/>
          </a:p>
        </c:txPr>
        <c:crossAx val="158938240"/>
        <c:crosses val="autoZero"/>
        <c:auto val="1"/>
        <c:lblAlgn val="ctr"/>
        <c:lblOffset val="100"/>
        <c:noMultiLvlLbl val="0"/>
      </c:catAx>
      <c:valAx>
        <c:axId val="158938240"/>
        <c:scaling>
          <c:orientation val="minMax"/>
        </c:scaling>
        <c:delete val="1"/>
        <c:axPos val="t"/>
        <c:numFmt formatCode="###0.00" sourceLinked="1"/>
        <c:majorTickMark val="none"/>
        <c:minorTickMark val="none"/>
        <c:tickLblPos val="none"/>
        <c:crossAx val="158936448"/>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400" dirty="0"/>
              <a:t>„სახელმწიფოს მიერ მიღებული ზომები ადეკვატურია“</a:t>
            </a:r>
          </a:p>
          <a:p>
            <a:pPr>
              <a:defRPr/>
            </a:pPr>
            <a:r>
              <a:rPr lang="en-US" sz="1100" b="0" dirty="0"/>
              <a:t>(MEAN</a:t>
            </a:r>
            <a:r>
              <a:rPr lang="ka-GE" sz="1100" b="0" dirty="0"/>
              <a:t> შვიდ ქულიან სკალაზე: ქულა 1 - "სრულიად არ ვეთანხმები"; ქულა 7 - "სავსებით ვეთანხმები" </a:t>
            </a:r>
            <a:r>
              <a:rPr lang="en-US" sz="1100" b="0" dirty="0"/>
              <a:t>)</a:t>
            </a:r>
            <a:endParaRPr lang="ka-GE" sz="1100" b="0" dirty="0"/>
          </a:p>
        </c:rich>
      </c:tx>
      <c:overlay val="0"/>
    </c:title>
    <c:autoTitleDeleted val="0"/>
    <c:plotArea>
      <c:layout/>
      <c:barChart>
        <c:barDir val="bar"/>
        <c:grouping val="clustered"/>
        <c:varyColors val="0"/>
        <c:ser>
          <c:idx val="0"/>
          <c:order val="0"/>
          <c:tx>
            <c:strRef>
              <c:f>Sheet1!$A$2</c:f>
              <c:strCache>
                <c:ptCount val="1"/>
                <c:pt idx="0">
                  <c:v>სახელმწიფოს მიერ მიღებული ზომები ადეკვატურია</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53DE-4C56-A996-9DDA67852AFB}"/>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სამცხე-ჯავახეთი</c:v>
                </c:pt>
                <c:pt idx="1">
                  <c:v>ქვემო ქართლი</c:v>
                </c:pt>
                <c:pt idx="2">
                  <c:v>მესამე ტალღა</c:v>
                </c:pt>
              </c:strCache>
            </c:strRef>
          </c:cat>
          <c:val>
            <c:numRef>
              <c:f>Sheet1!$B$2:$D$2</c:f>
              <c:numCache>
                <c:formatCode>###0.00</c:formatCode>
                <c:ptCount val="3"/>
                <c:pt idx="0">
                  <c:v>5.1478260869565187</c:v>
                </c:pt>
                <c:pt idx="1">
                  <c:v>5.5549295774647849</c:v>
                </c:pt>
                <c:pt idx="2">
                  <c:v>5.63</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58825856"/>
        <c:axId val="158827648"/>
      </c:barChart>
      <c:catAx>
        <c:axId val="158825856"/>
        <c:scaling>
          <c:orientation val="maxMin"/>
        </c:scaling>
        <c:delete val="0"/>
        <c:axPos val="l"/>
        <c:numFmt formatCode="General" sourceLinked="0"/>
        <c:majorTickMark val="none"/>
        <c:minorTickMark val="none"/>
        <c:tickLblPos val="nextTo"/>
        <c:crossAx val="158827648"/>
        <c:crosses val="autoZero"/>
        <c:auto val="1"/>
        <c:lblAlgn val="ctr"/>
        <c:lblOffset val="100"/>
        <c:noMultiLvlLbl val="0"/>
      </c:catAx>
      <c:valAx>
        <c:axId val="158827648"/>
        <c:scaling>
          <c:orientation val="minMax"/>
        </c:scaling>
        <c:delete val="1"/>
        <c:axPos val="t"/>
        <c:numFmt formatCode="###0.00" sourceLinked="1"/>
        <c:majorTickMark val="none"/>
        <c:minorTickMark val="none"/>
        <c:tickLblPos val="none"/>
        <c:crossAx val="158825856"/>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400" dirty="0"/>
              <a:t>„სახელმწიფოს მიერ მიღებული ზომები გაზვიადებულია/ გადამეტებულია“</a:t>
            </a:r>
          </a:p>
          <a:p>
            <a:pPr>
              <a:defRPr/>
            </a:pPr>
            <a:r>
              <a:rPr lang="en-US" sz="1100" b="0" dirty="0"/>
              <a:t>(MEAN</a:t>
            </a:r>
            <a:r>
              <a:rPr lang="ka-GE" sz="1100" b="0" dirty="0"/>
              <a:t> შვიდ ქულიან სკალაზე: ქულა 1 - "სრულიად არ ვეთანხმები"; ქულა 7 - "სავსებით ვეთანხმები" </a:t>
            </a:r>
            <a:r>
              <a:rPr lang="en-US" sz="1100" b="0" dirty="0"/>
              <a:t>)</a:t>
            </a:r>
            <a:endParaRPr lang="ka-GE" sz="1100" b="0" dirty="0"/>
          </a:p>
        </c:rich>
      </c:tx>
      <c:overlay val="0"/>
    </c:title>
    <c:autoTitleDeleted val="0"/>
    <c:plotArea>
      <c:layout/>
      <c:barChart>
        <c:barDir val="bar"/>
        <c:grouping val="clustered"/>
        <c:varyColors val="0"/>
        <c:ser>
          <c:idx val="0"/>
          <c:order val="0"/>
          <c:tx>
            <c:strRef>
              <c:f>Sheet1!$A$2</c:f>
              <c:strCache>
                <c:ptCount val="1"/>
                <c:pt idx="0">
                  <c:v>სახელმწიფოს მიერ მიღებული ზომები გაზვიადებულია / გადამეტებულია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სამცხე-ჯავახეთი</c:v>
                </c:pt>
                <c:pt idx="1">
                  <c:v>ქვემო ქართლი</c:v>
                </c:pt>
              </c:strCache>
            </c:strRef>
          </c:cat>
          <c:val>
            <c:numRef>
              <c:f>Sheet1!$B$2:$C$2</c:f>
              <c:numCache>
                <c:formatCode>###0.00</c:formatCode>
                <c:ptCount val="2"/>
                <c:pt idx="0">
                  <c:v>3.7621776504297992</c:v>
                </c:pt>
                <c:pt idx="1">
                  <c:v>3.8892215568862292</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59168384"/>
        <c:axId val="159169920"/>
      </c:barChart>
      <c:catAx>
        <c:axId val="159168384"/>
        <c:scaling>
          <c:orientation val="maxMin"/>
        </c:scaling>
        <c:delete val="0"/>
        <c:axPos val="l"/>
        <c:numFmt formatCode="General" sourceLinked="0"/>
        <c:majorTickMark val="none"/>
        <c:minorTickMark val="none"/>
        <c:tickLblPos val="nextTo"/>
        <c:crossAx val="159169920"/>
        <c:crosses val="autoZero"/>
        <c:auto val="1"/>
        <c:lblAlgn val="ctr"/>
        <c:lblOffset val="100"/>
        <c:noMultiLvlLbl val="0"/>
      </c:catAx>
      <c:valAx>
        <c:axId val="159169920"/>
        <c:scaling>
          <c:orientation val="minMax"/>
        </c:scaling>
        <c:delete val="1"/>
        <c:axPos val="t"/>
        <c:numFmt formatCode="###0.00" sourceLinked="1"/>
        <c:majorTickMark val="none"/>
        <c:minorTickMark val="none"/>
        <c:tickLblPos val="none"/>
        <c:crossAx val="159168384"/>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ცვლილება ოჯახების შემოსავლებში</a:t>
            </a:r>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გაეზარდა</c:v>
                </c:pt>
                <c:pt idx="1">
                  <c:v>იგივე დარჩა</c:v>
                </c:pt>
                <c:pt idx="2">
                  <c:v>შეუმცირდა</c:v>
                </c:pt>
                <c:pt idx="3">
                  <c:v>უარი პასუხზე</c:v>
                </c:pt>
              </c:strCache>
            </c:strRef>
          </c:cat>
          <c:val>
            <c:numRef>
              <c:f>Sheet1!$B$2:$B$5</c:f>
              <c:numCache>
                <c:formatCode>###0.0</c:formatCode>
                <c:ptCount val="4"/>
                <c:pt idx="0">
                  <c:v>11.842105263157896</c:v>
                </c:pt>
                <c:pt idx="1">
                  <c:v>46.578947368421062</c:v>
                </c:pt>
                <c:pt idx="2">
                  <c:v>4.7368421052631717</c:v>
                </c:pt>
                <c:pt idx="3">
                  <c:v>36.842105263157912</c:v>
                </c:pt>
              </c:numCache>
            </c:numRef>
          </c:val>
          <c:extLst>
            <c:ext xmlns:c16="http://schemas.microsoft.com/office/drawing/2014/chart" uri="{C3380CC4-5D6E-409C-BE32-E72D297353CC}">
              <c16:uniqueId val="{00000002-8BBF-439E-A241-07A862418897}"/>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გაეზარდა</c:v>
                </c:pt>
                <c:pt idx="1">
                  <c:v>იგივე დარჩა</c:v>
                </c:pt>
                <c:pt idx="2">
                  <c:v>შეუმცირდა</c:v>
                </c:pt>
                <c:pt idx="3">
                  <c:v>უარი პასუხზე</c:v>
                </c:pt>
              </c:strCache>
            </c:strRef>
          </c:cat>
          <c:val>
            <c:numRef>
              <c:f>Sheet1!$C$2:$C$5</c:f>
              <c:numCache>
                <c:formatCode>###0.0</c:formatCode>
                <c:ptCount val="4"/>
                <c:pt idx="0">
                  <c:v>18.684210526315788</c:v>
                </c:pt>
                <c:pt idx="1">
                  <c:v>53.684210526315788</c:v>
                </c:pt>
                <c:pt idx="2">
                  <c:v>2.8947368421052642</c:v>
                </c:pt>
                <c:pt idx="3">
                  <c:v>24.73684210526314</c:v>
                </c:pt>
              </c:numCache>
            </c:numRef>
          </c:val>
          <c:extLst>
            <c:ext xmlns:c16="http://schemas.microsoft.com/office/drawing/2014/chart" uri="{C3380CC4-5D6E-409C-BE32-E72D297353CC}">
              <c16:uniqueId val="{00000000-CB7A-41B4-BB8B-896BD0C71FB5}"/>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გაეზარდა</c:v>
                </c:pt>
                <c:pt idx="1">
                  <c:v>იგივე დარჩა</c:v>
                </c:pt>
                <c:pt idx="2">
                  <c:v>შეუმცირდა</c:v>
                </c:pt>
                <c:pt idx="3">
                  <c:v>უარი პასუხზე</c:v>
                </c:pt>
              </c:strCache>
            </c:strRef>
          </c:cat>
          <c:val>
            <c:numRef>
              <c:f>Sheet1!$D$2:$D$5</c:f>
              <c:numCache>
                <c:formatCode>0.0</c:formatCode>
                <c:ptCount val="4"/>
                <c:pt idx="0">
                  <c:v>3</c:v>
                </c:pt>
                <c:pt idx="1">
                  <c:v>65</c:v>
                </c:pt>
                <c:pt idx="2">
                  <c:v>23.3</c:v>
                </c:pt>
                <c:pt idx="3">
                  <c:v>8.7000000000000011</c:v>
                </c:pt>
              </c:numCache>
            </c:numRef>
          </c:val>
          <c:extLst>
            <c:ext xmlns:c16="http://schemas.microsoft.com/office/drawing/2014/chart" uri="{C3380CC4-5D6E-409C-BE32-E72D297353CC}">
              <c16:uniqueId val="{00000000-0C70-49CC-AD9C-D4587B71FD50}"/>
            </c:ext>
          </c:extLst>
        </c:ser>
        <c:dLbls>
          <c:showLegendKey val="0"/>
          <c:showVal val="0"/>
          <c:showCatName val="0"/>
          <c:showSerName val="0"/>
          <c:showPercent val="0"/>
          <c:showBubbleSize val="0"/>
        </c:dLbls>
        <c:gapWidth val="75"/>
        <c:overlap val="-25"/>
        <c:axId val="149001728"/>
        <c:axId val="149000192"/>
      </c:barChart>
      <c:valAx>
        <c:axId val="149000192"/>
        <c:scaling>
          <c:orientation val="minMax"/>
        </c:scaling>
        <c:delete val="1"/>
        <c:axPos val="t"/>
        <c:numFmt formatCode="###0.0" sourceLinked="1"/>
        <c:majorTickMark val="none"/>
        <c:minorTickMark val="none"/>
        <c:tickLblPos val="none"/>
        <c:crossAx val="149001728"/>
        <c:crosses val="autoZero"/>
        <c:crossBetween val="between"/>
      </c:valAx>
      <c:catAx>
        <c:axId val="149001728"/>
        <c:scaling>
          <c:orientation val="maxMin"/>
        </c:scaling>
        <c:delete val="0"/>
        <c:axPos val="l"/>
        <c:numFmt formatCode="General" sourceLinked="0"/>
        <c:majorTickMark val="none"/>
        <c:minorTickMark val="none"/>
        <c:tickLblPos val="nextTo"/>
        <c:crossAx val="149000192"/>
        <c:crosses val="autoZero"/>
        <c:auto val="1"/>
        <c:lblAlgn val="ctr"/>
        <c:lblOffset val="100"/>
        <c:noMultiLvlLbl val="0"/>
      </c:catAx>
    </c:plotArea>
    <c:legend>
      <c:legendPos val="b"/>
      <c:overlay val="0"/>
    </c:legend>
    <c:plotVisOnly val="1"/>
    <c:dispBlanksAs val="zero"/>
    <c:showDLblsOverMax val="0"/>
  </c:chart>
  <c:txPr>
    <a:bodyPr/>
    <a:lstStyle/>
    <a:p>
      <a:pPr>
        <a:defRPr sz="1000">
          <a:latin typeface="Sylfaen" pitchFamily="18" charset="0"/>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მთავრობის მიერ მიღებულ ღონისძიებათა შემსუბუქების გეგმის შეფასება</a:t>
            </a:r>
            <a:endParaRPr lang="en-US"/>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მთავრობის მიერ წარმოდგენილი გეგმა შეზღუდვების ეტაპობრივი მოხსნის შესახებ არსებული ვითარების შესაბამისია</c:v>
                </c:pt>
                <c:pt idx="1">
                  <c:v>შეზღუდვები უფრო ფართოდ და სწრაფად უნდა მოიხსნას</c:v>
                </c:pt>
                <c:pt idx="2">
                  <c:v>შეზღუდვები უფრო ნელა უნდა მოიხსნას</c:v>
                </c:pt>
                <c:pt idx="3">
                  <c:v>არსებული შეზღუდვები, ამ ეტაპზე, საერთოდ არ უნდა მოიხსნას</c:v>
                </c:pt>
                <c:pt idx="4">
                  <c:v>არ ვიცი / უარი პასუხზე</c:v>
                </c:pt>
              </c:strCache>
            </c:strRef>
          </c:cat>
          <c:val>
            <c:numRef>
              <c:f>Sheet1!$B$2:$B$6</c:f>
              <c:numCache>
                <c:formatCode>###0.0</c:formatCode>
                <c:ptCount val="5"/>
                <c:pt idx="0">
                  <c:v>49.736842105263136</c:v>
                </c:pt>
                <c:pt idx="1">
                  <c:v>30</c:v>
                </c:pt>
                <c:pt idx="2">
                  <c:v>7.8947368421052566</c:v>
                </c:pt>
                <c:pt idx="3">
                  <c:v>3.1578947368421066</c:v>
                </c:pt>
                <c:pt idx="4">
                  <c:v>9.2105263157894743</c:v>
                </c:pt>
              </c:numCache>
            </c:numRef>
          </c:val>
          <c:extLst>
            <c:ext xmlns:c16="http://schemas.microsoft.com/office/drawing/2014/chart" uri="{C3380CC4-5D6E-409C-BE32-E72D297353CC}">
              <c16:uniqueId val="{00000000-0F19-4606-BCD3-6500ADEF3173}"/>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მთავრობის მიერ წარმოდგენილი გეგმა შეზღუდვების ეტაპობრივი მოხსნის შესახებ არსებული ვითარების შესაბამისია</c:v>
                </c:pt>
                <c:pt idx="1">
                  <c:v>შეზღუდვები უფრო ფართოდ და სწრაფად უნდა მოიხსნას</c:v>
                </c:pt>
                <c:pt idx="2">
                  <c:v>შეზღუდვები უფრო ნელა უნდა მოიხსნას</c:v>
                </c:pt>
                <c:pt idx="3">
                  <c:v>არსებული შეზღუდვები, ამ ეტაპზე, საერთოდ არ უნდა მოიხსნას</c:v>
                </c:pt>
                <c:pt idx="4">
                  <c:v>არ ვიცი / უარი პასუხზე</c:v>
                </c:pt>
              </c:strCache>
            </c:strRef>
          </c:cat>
          <c:val>
            <c:numRef>
              <c:f>Sheet1!$C$2:$C$6</c:f>
              <c:numCache>
                <c:formatCode>###0.0</c:formatCode>
                <c:ptCount val="5"/>
                <c:pt idx="0">
                  <c:v>46.315789473684163</c:v>
                </c:pt>
                <c:pt idx="1">
                  <c:v>16.052631578947349</c:v>
                </c:pt>
                <c:pt idx="2">
                  <c:v>23.421052631578931</c:v>
                </c:pt>
                <c:pt idx="3">
                  <c:v>1.8421052631578947</c:v>
                </c:pt>
                <c:pt idx="4">
                  <c:v>12.368421052631573</c:v>
                </c:pt>
              </c:numCache>
            </c:numRef>
          </c:val>
          <c:extLst>
            <c:ext xmlns:c16="http://schemas.microsoft.com/office/drawing/2014/chart" uri="{C3380CC4-5D6E-409C-BE32-E72D297353CC}">
              <c16:uniqueId val="{00000001-0F19-4606-BCD3-6500ADEF3173}"/>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მთავრობის მიერ წარმოდგენილი გეგმა შეზღუდვების ეტაპობრივი მოხსნის შესახებ არსებული ვითარების შესაბამისია</c:v>
                </c:pt>
                <c:pt idx="1">
                  <c:v>შეზღუდვები უფრო ფართოდ და სწრაფად უნდა მოიხსნას</c:v>
                </c:pt>
                <c:pt idx="2">
                  <c:v>შეზღუდვები უფრო ნელა უნდა მოიხსნას</c:v>
                </c:pt>
                <c:pt idx="3">
                  <c:v>არსებული შეზღუდვები, ამ ეტაპზე, საერთოდ არ უნდა მოიხსნას</c:v>
                </c:pt>
                <c:pt idx="4">
                  <c:v>არ ვიცი / უარი პასუხზე</c:v>
                </c:pt>
              </c:strCache>
            </c:strRef>
          </c:cat>
          <c:val>
            <c:numRef>
              <c:f>Sheet1!$D$2:$D$6</c:f>
              <c:numCache>
                <c:formatCode>General</c:formatCode>
                <c:ptCount val="5"/>
                <c:pt idx="0">
                  <c:v>62.3</c:v>
                </c:pt>
                <c:pt idx="1">
                  <c:v>19.899999999999999</c:v>
                </c:pt>
                <c:pt idx="2">
                  <c:v>13</c:v>
                </c:pt>
                <c:pt idx="3">
                  <c:v>0.60000000000000031</c:v>
                </c:pt>
                <c:pt idx="4">
                  <c:v>4.2</c:v>
                </c:pt>
              </c:numCache>
            </c:numRef>
          </c:val>
          <c:extLst>
            <c:ext xmlns:c16="http://schemas.microsoft.com/office/drawing/2014/chart" uri="{C3380CC4-5D6E-409C-BE32-E72D297353CC}">
              <c16:uniqueId val="{00000000-7CCF-456F-B951-407954BCED1C}"/>
            </c:ext>
          </c:extLst>
        </c:ser>
        <c:dLbls>
          <c:showLegendKey val="0"/>
          <c:showVal val="0"/>
          <c:showCatName val="0"/>
          <c:showSerName val="0"/>
          <c:showPercent val="0"/>
          <c:showBubbleSize val="0"/>
        </c:dLbls>
        <c:gapWidth val="75"/>
        <c:overlap val="-25"/>
        <c:axId val="159541888"/>
        <c:axId val="159568256"/>
      </c:barChart>
      <c:catAx>
        <c:axId val="159541888"/>
        <c:scaling>
          <c:orientation val="maxMin"/>
        </c:scaling>
        <c:delete val="0"/>
        <c:axPos val="l"/>
        <c:numFmt formatCode="General" sourceLinked="0"/>
        <c:majorTickMark val="none"/>
        <c:minorTickMark val="none"/>
        <c:tickLblPos val="nextTo"/>
        <c:txPr>
          <a:bodyPr/>
          <a:lstStyle/>
          <a:p>
            <a:pPr>
              <a:defRPr sz="1200"/>
            </a:pPr>
            <a:endParaRPr lang="en-US"/>
          </a:p>
        </c:txPr>
        <c:crossAx val="159568256"/>
        <c:crosses val="autoZero"/>
        <c:auto val="1"/>
        <c:lblAlgn val="ctr"/>
        <c:lblOffset val="100"/>
        <c:noMultiLvlLbl val="0"/>
      </c:catAx>
      <c:valAx>
        <c:axId val="159568256"/>
        <c:scaling>
          <c:orientation val="minMax"/>
        </c:scaling>
        <c:delete val="0"/>
        <c:axPos val="t"/>
        <c:numFmt formatCode="###0.0" sourceLinked="1"/>
        <c:majorTickMark val="none"/>
        <c:minorTickMark val="none"/>
        <c:tickLblPos val="none"/>
        <c:spPr>
          <a:ln w="9525">
            <a:noFill/>
          </a:ln>
        </c:spPr>
        <c:crossAx val="15954188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მთავრობის ანტიკრიზისული გეგმის ცნობადობა და საერთო შეფასება</a:t>
            </a:r>
            <a:endParaRPr lang="en-US" dirty="0"/>
          </a:p>
          <a:p>
            <a:pPr>
              <a:defRPr/>
            </a:pPr>
            <a:r>
              <a:rPr lang="ka-GE" sz="1200" b="0" dirty="0"/>
              <a:t>(</a:t>
            </a:r>
            <a:r>
              <a:rPr lang="en-US" sz="1200" b="0" dirty="0"/>
              <a:t>MEAN</a:t>
            </a:r>
            <a:r>
              <a:rPr lang="ka-GE" sz="1200" b="0" dirty="0"/>
              <a:t> 7 ქულიან სკალაზე</a:t>
            </a:r>
            <a:r>
              <a:rPr lang="en-US" sz="1200" b="0" dirty="0"/>
              <a:t>)</a:t>
            </a:r>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რამდენად იცნობთ მთავრობის ანტიკრიზისულ გეგმას, რომელიც ითვალისწინებს გარკვეულ დახმარებას მოსახლეობის ცალკეული ჯგუფებისათვის? 
(1. "სრულიად არ ვეთანხმები" -  7. "სავსებით ვეთანხმები")</c:v>
                </c:pt>
                <c:pt idx="1">
                  <c:v>მთლიანობაში, როგორ შეაფასებთ მთავრობის მიერ წარმოდგენილ ანტიკრიზისულ გეგმას?
(1. "ძალზე უარყოფითად"- 7. "ძალზე დადებითად")</c:v>
                </c:pt>
              </c:strCache>
            </c:strRef>
          </c:cat>
          <c:val>
            <c:numRef>
              <c:f>Sheet1!$B$2:$B$3</c:f>
              <c:numCache>
                <c:formatCode>###0.00</c:formatCode>
                <c:ptCount val="2"/>
                <c:pt idx="0">
                  <c:v>4.7174515235457033</c:v>
                </c:pt>
                <c:pt idx="1">
                  <c:v>4.5090909090909088</c:v>
                </c:pt>
              </c:numCache>
            </c:numRef>
          </c:val>
          <c:extLst>
            <c:ext xmlns:c16="http://schemas.microsoft.com/office/drawing/2014/chart" uri="{C3380CC4-5D6E-409C-BE32-E72D297353CC}">
              <c16:uniqueId val="{00000000-2CC1-4C5C-821D-F857BEF147F5}"/>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რამდენად იცნობთ მთავრობის ანტიკრიზისულ გეგმას, რომელიც ითვალისწინებს გარკვეულ დახმარებას მოსახლეობის ცალკეული ჯგუფებისათვის? 
(1. "სრულიად არ ვეთანხმები" -  7. "სავსებით ვეთანხმები")</c:v>
                </c:pt>
                <c:pt idx="1">
                  <c:v>მთლიანობაში, როგორ შეაფასებთ მთავრობის მიერ წარმოდგენილ ანტიკრიზისულ გეგმას?
(1. "ძალზე უარყოფითად"- 7. "ძალზე დადებითად")</c:v>
                </c:pt>
              </c:strCache>
            </c:strRef>
          </c:cat>
          <c:val>
            <c:numRef>
              <c:f>Sheet1!$C$2:$C$3</c:f>
              <c:numCache>
                <c:formatCode>###0.00</c:formatCode>
                <c:ptCount val="2"/>
                <c:pt idx="0">
                  <c:v>4.7552238805970175</c:v>
                </c:pt>
                <c:pt idx="1">
                  <c:v>4.9860139860139885</c:v>
                </c:pt>
              </c:numCache>
            </c:numRef>
          </c:val>
          <c:extLst>
            <c:ext xmlns:c16="http://schemas.microsoft.com/office/drawing/2014/chart" uri="{C3380CC4-5D6E-409C-BE32-E72D297353CC}">
              <c16:uniqueId val="{00000000-2ADE-4CB8-BE06-CEC2A9C966A8}"/>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რამდენად იცნობთ მთავრობის ანტიკრიზისულ გეგმას, რომელიც ითვალისწინებს გარკვეულ დახმარებას მოსახლეობის ცალკეული ჯგუფებისათვის? 
(1. "სრულიად არ ვეთანხმები" -  7. "სავსებით ვეთანხმები")</c:v>
                </c:pt>
                <c:pt idx="1">
                  <c:v>მთლიანობაში, როგორ შეაფასებთ მთავრობის მიერ წარმოდგენილ ანტიკრიზისულ გეგმას?
(1. "ძალზე უარყოფითად"- 7. "ძალზე დადებითად")</c:v>
                </c:pt>
              </c:strCache>
            </c:strRef>
          </c:cat>
          <c:val>
            <c:numRef>
              <c:f>Sheet1!$D$2:$D$3</c:f>
              <c:numCache>
                <c:formatCode>General</c:formatCode>
                <c:ptCount val="2"/>
                <c:pt idx="0">
                  <c:v>5.0599999999999996</c:v>
                </c:pt>
                <c:pt idx="1">
                  <c:v>4.72</c:v>
                </c:pt>
              </c:numCache>
            </c:numRef>
          </c:val>
          <c:extLst>
            <c:ext xmlns:c16="http://schemas.microsoft.com/office/drawing/2014/chart" uri="{C3380CC4-5D6E-409C-BE32-E72D297353CC}">
              <c16:uniqueId val="{00000000-4528-4A30-9FB5-67FEB6603E40}"/>
            </c:ext>
          </c:extLst>
        </c:ser>
        <c:dLbls>
          <c:showLegendKey val="0"/>
          <c:showVal val="0"/>
          <c:showCatName val="0"/>
          <c:showSerName val="0"/>
          <c:showPercent val="0"/>
          <c:showBubbleSize val="0"/>
        </c:dLbls>
        <c:gapWidth val="75"/>
        <c:overlap val="-25"/>
        <c:axId val="160087424"/>
        <c:axId val="160093312"/>
      </c:barChart>
      <c:catAx>
        <c:axId val="160087424"/>
        <c:scaling>
          <c:orientation val="maxMin"/>
        </c:scaling>
        <c:delete val="0"/>
        <c:axPos val="l"/>
        <c:numFmt formatCode="General" sourceLinked="0"/>
        <c:majorTickMark val="none"/>
        <c:minorTickMark val="none"/>
        <c:tickLblPos val="nextTo"/>
        <c:crossAx val="160093312"/>
        <c:crosses val="autoZero"/>
        <c:auto val="1"/>
        <c:lblAlgn val="ctr"/>
        <c:lblOffset val="100"/>
        <c:noMultiLvlLbl val="0"/>
      </c:catAx>
      <c:valAx>
        <c:axId val="160093312"/>
        <c:scaling>
          <c:orientation val="minMax"/>
        </c:scaling>
        <c:delete val="0"/>
        <c:axPos val="t"/>
        <c:numFmt formatCode="###0.00" sourceLinked="1"/>
        <c:majorTickMark val="none"/>
        <c:minorTickMark val="none"/>
        <c:tickLblPos val="none"/>
        <c:spPr>
          <a:ln w="9525">
            <a:noFill/>
          </a:ln>
        </c:spPr>
        <c:crossAx val="160087424"/>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რამდენად ეთანხმებით შემდეგ დებულებებს მთავრობის ანტიკრიზისულ გეგმასთან დაკავშირებით?</a:t>
            </a:r>
            <a:r>
              <a:rPr lang="en-US" dirty="0"/>
              <a:t>? </a:t>
            </a:r>
          </a:p>
          <a:p>
            <a:pPr>
              <a:defRPr/>
            </a:pPr>
            <a:r>
              <a:rPr lang="en-US" sz="1100" b="0" dirty="0"/>
              <a:t>(MEAN</a:t>
            </a:r>
            <a:r>
              <a:rPr lang="ka-GE" sz="1100" b="0" dirty="0"/>
              <a:t>  </a:t>
            </a:r>
            <a:r>
              <a:rPr lang="en-US" sz="1100" b="0" dirty="0"/>
              <a:t>7 </a:t>
            </a:r>
            <a:r>
              <a:rPr lang="ka-GE" sz="1100" b="0" dirty="0"/>
              <a:t>ქულიან სკალაზე</a:t>
            </a:r>
            <a:r>
              <a:rPr lang="en-US" sz="1100" b="0" dirty="0"/>
              <a:t>: 1-</a:t>
            </a:r>
            <a:r>
              <a:rPr lang="ka-GE" sz="1100" b="0" dirty="0"/>
              <a:t>“საერთოდ არ ვეთანხმები“</a:t>
            </a:r>
            <a:r>
              <a:rPr lang="en-US" sz="1100" b="0" dirty="0"/>
              <a:t>; 7 – </a:t>
            </a:r>
            <a:r>
              <a:rPr lang="ka-GE" sz="1100" b="0" dirty="0"/>
              <a:t>„სრულიად ვეთანხმები)</a:t>
            </a:r>
            <a:endParaRPr lang="en-US" sz="1100" b="0" dirty="0"/>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ანტიკრიზისული გეგმა მოიცავს მაქსიმუმს, რისი შესაძლებლობაც ხელისუფლებას აქვს, არსებული ეკონომიკური რესურსებიდან გამომდინარე</c:v>
                </c:pt>
                <c:pt idx="1">
                  <c:v>ანტიკრიზისული გეგმა რეალური დახმარების მიღმა ტოვებს ბევრ ადამიანს, რომლებიც სოციალურად დაუცველები არიან (ეპიდემიამდე არსებული უმუშევრები, შეზღუდული შესაძლებლობის პირები, პენსიონერები და ა.შ.)</c:v>
                </c:pt>
              </c:strCache>
            </c:strRef>
          </c:cat>
          <c:val>
            <c:numRef>
              <c:f>Sheet1!$B$2:$B$3</c:f>
              <c:numCache>
                <c:formatCode>###0.00</c:formatCode>
                <c:ptCount val="2"/>
                <c:pt idx="0">
                  <c:v>4.5530546623794175</c:v>
                </c:pt>
                <c:pt idx="1">
                  <c:v>4.7111111111111112</c:v>
                </c:pt>
              </c:numCache>
            </c:numRef>
          </c:val>
          <c:extLst>
            <c:ext xmlns:c16="http://schemas.microsoft.com/office/drawing/2014/chart" uri="{C3380CC4-5D6E-409C-BE32-E72D297353CC}">
              <c16:uniqueId val="{00000000-C1E7-4A41-9C34-7381DE9BA5C1}"/>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ანტიკრიზისული გეგმა მოიცავს მაქსიმუმს, რისი შესაძლებლობაც ხელისუფლებას აქვს, არსებული ეკონომიკური რესურსებიდან გამომდინარე</c:v>
                </c:pt>
                <c:pt idx="1">
                  <c:v>ანტიკრიზისული გეგმა რეალური დახმარების მიღმა ტოვებს ბევრ ადამიანს, რომლებიც სოციალურად დაუცველები არიან (ეპიდემიამდე არსებული უმუშევრები, შეზღუდული შესაძლებლობის პირები, პენსიონერები და ა.შ.)</c:v>
                </c:pt>
              </c:strCache>
            </c:strRef>
          </c:cat>
          <c:val>
            <c:numRef>
              <c:f>Sheet1!$C$2:$C$3</c:f>
              <c:numCache>
                <c:formatCode>###0.00</c:formatCode>
                <c:ptCount val="2"/>
                <c:pt idx="0">
                  <c:v>5.0563909774436091</c:v>
                </c:pt>
                <c:pt idx="1">
                  <c:v>4.1549295774647836</c:v>
                </c:pt>
              </c:numCache>
            </c:numRef>
          </c:val>
          <c:extLst>
            <c:ext xmlns:c16="http://schemas.microsoft.com/office/drawing/2014/chart" uri="{C3380CC4-5D6E-409C-BE32-E72D297353CC}">
              <c16:uniqueId val="{00000000-8A64-4F3C-BC1F-BA33A9E959EC}"/>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ანტიკრიზისული გეგმა მოიცავს მაქსიმუმს, რისი შესაძლებლობაც ხელისუფლებას აქვს, არსებული ეკონომიკური რესურსებიდან გამომდინარე</c:v>
                </c:pt>
                <c:pt idx="1">
                  <c:v>ანტიკრიზისული გეგმა რეალური დახმარების მიღმა ტოვებს ბევრ ადამიანს, რომლებიც სოციალურად დაუცველები არიან (ეპიდემიამდე არსებული უმუშევრები, შეზღუდული შესაძლებლობის პირები, პენსიონერები და ა.შ.)</c:v>
                </c:pt>
              </c:strCache>
            </c:strRef>
          </c:cat>
          <c:val>
            <c:numRef>
              <c:f>Sheet1!$D$2:$D$3</c:f>
              <c:numCache>
                <c:formatCode>###0.00</c:formatCode>
                <c:ptCount val="2"/>
                <c:pt idx="0">
                  <c:v>4.3259085580304752</c:v>
                </c:pt>
                <c:pt idx="1">
                  <c:v>4.5472972972972965</c:v>
                </c:pt>
              </c:numCache>
            </c:numRef>
          </c:val>
          <c:extLst>
            <c:ext xmlns:c16="http://schemas.microsoft.com/office/drawing/2014/chart" uri="{C3380CC4-5D6E-409C-BE32-E72D297353CC}">
              <c16:uniqueId val="{00000000-C386-4045-B50A-2E8AD1F4B731}"/>
            </c:ext>
          </c:extLst>
        </c:ser>
        <c:dLbls>
          <c:showLegendKey val="0"/>
          <c:showVal val="0"/>
          <c:showCatName val="0"/>
          <c:showSerName val="0"/>
          <c:showPercent val="0"/>
          <c:showBubbleSize val="0"/>
        </c:dLbls>
        <c:gapWidth val="75"/>
        <c:overlap val="-25"/>
        <c:axId val="160268288"/>
        <c:axId val="160269824"/>
      </c:barChart>
      <c:catAx>
        <c:axId val="160268288"/>
        <c:scaling>
          <c:orientation val="maxMin"/>
        </c:scaling>
        <c:delete val="0"/>
        <c:axPos val="l"/>
        <c:numFmt formatCode="General" sourceLinked="0"/>
        <c:majorTickMark val="none"/>
        <c:minorTickMark val="none"/>
        <c:tickLblPos val="nextTo"/>
        <c:txPr>
          <a:bodyPr/>
          <a:lstStyle/>
          <a:p>
            <a:pPr>
              <a:defRPr sz="1200"/>
            </a:pPr>
            <a:endParaRPr lang="en-US"/>
          </a:p>
        </c:txPr>
        <c:crossAx val="160269824"/>
        <c:crosses val="autoZero"/>
        <c:auto val="1"/>
        <c:lblAlgn val="ctr"/>
        <c:lblOffset val="100"/>
        <c:noMultiLvlLbl val="0"/>
      </c:catAx>
      <c:valAx>
        <c:axId val="160269824"/>
        <c:scaling>
          <c:orientation val="minMax"/>
        </c:scaling>
        <c:delete val="0"/>
        <c:axPos val="t"/>
        <c:numFmt formatCode="###0.00" sourceLinked="1"/>
        <c:majorTickMark val="none"/>
        <c:minorTickMark val="none"/>
        <c:tickLblPos val="none"/>
        <c:spPr>
          <a:ln w="9525">
            <a:noFill/>
          </a:ln>
        </c:spPr>
        <c:crossAx val="160268288"/>
        <c:crosses val="autoZero"/>
        <c:crossBetween val="between"/>
      </c:valAx>
    </c:plotArea>
    <c:legend>
      <c:legendPos val="b"/>
      <c:overlay val="0"/>
    </c:legend>
    <c:plotVisOnly val="1"/>
    <c:dispBlanksAs val="gap"/>
    <c:showDLblsOverMax val="0"/>
  </c:chart>
  <c:txPr>
    <a:bodyPr/>
    <a:lstStyle/>
    <a:p>
      <a:pPr>
        <a:defRPr sz="1100">
          <a:latin typeface="Sylfaen" pitchFamily="18" charset="0"/>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რამდენად განიცდიან რესპონდენტები...</a:t>
            </a:r>
            <a:endParaRPr lang="en-US" dirty="0"/>
          </a:p>
          <a:p>
            <a:pPr>
              <a:defRPr/>
            </a:pPr>
            <a:r>
              <a:rPr lang="ka-GE" sz="1100" b="0" dirty="0"/>
              <a:t>(</a:t>
            </a:r>
            <a:r>
              <a:rPr lang="en-US" sz="1100" b="0" dirty="0"/>
              <a:t>MEAN</a:t>
            </a:r>
            <a:r>
              <a:rPr lang="ka-GE" sz="1100" b="0" dirty="0"/>
              <a:t> 7 ქულიან სკალაზე; 1 - "საერთოდ არ განვიცდი", 7 - "ძალიან განვიცდი")</a:t>
            </a:r>
            <a:endParaRPr lang="en-US" sz="1100" b="0" dirty="0"/>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საყვარელი ადამიანის დაკარგვის საფრთხეს</c:v>
                </c:pt>
                <c:pt idx="1">
                  <c:v>შეზღუდვების დასრულებამდე არასაკმარისი დანაზოგის ქონას</c:v>
                </c:pt>
                <c:pt idx="2">
                  <c:v>იმას, რომ არ იცით ეს ყველაფერი როდის დასრულდება</c:v>
                </c:pt>
                <c:pt idx="3">
                  <c:v>ჯანდაცვის სისტემის პაციენტებით გადატვირთულობას</c:v>
                </c:pt>
                <c:pt idx="4">
                  <c:v>სკოლების დახურვას</c:v>
                </c:pt>
                <c:pt idx="5">
                  <c:v>ონლაინ სწავლების / მუშაობის ნაკლებ ეფექტურობას</c:v>
                </c:pt>
                <c:pt idx="6">
                  <c:v>პატარა კომპანიების საქმიანობის შეჩერებას </c:v>
                </c:pt>
                <c:pt idx="7">
                  <c:v>ეკონომიკის ზრდის შენელებას (რეცესიას)</c:v>
                </c:pt>
                <c:pt idx="8">
                  <c:v>საკვებზე შემცირებულ ხელმისაწვდომობას</c:v>
                </c:pt>
                <c:pt idx="9">
                  <c:v>სამედიცინო საშუალებებზე შემცირებულ ხელმისაწვდომობას</c:v>
                </c:pt>
                <c:pt idx="10">
                  <c:v>საზოგადოებაში ეგოიზმის  ზრდის საფრთხეს </c:v>
                </c:pt>
                <c:pt idx="11">
                  <c:v>სამსახურის დაკარგვას</c:v>
                </c:pt>
              </c:strCache>
            </c:strRef>
          </c:cat>
          <c:val>
            <c:numRef>
              <c:f>Sheet1!$B$2:$B$13</c:f>
              <c:numCache>
                <c:formatCode>###0.00</c:formatCode>
                <c:ptCount val="12"/>
                <c:pt idx="0">
                  <c:v>5.3243967828418262</c:v>
                </c:pt>
                <c:pt idx="1">
                  <c:v>5.5534759358288772</c:v>
                </c:pt>
                <c:pt idx="2">
                  <c:v>6.0783783783783782</c:v>
                </c:pt>
                <c:pt idx="3">
                  <c:v>5.0473537604456826</c:v>
                </c:pt>
                <c:pt idx="4">
                  <c:v>5.1911357340720219</c:v>
                </c:pt>
                <c:pt idx="5">
                  <c:v>5.0392156862745114</c:v>
                </c:pt>
                <c:pt idx="6">
                  <c:v>5.3739612188365653</c:v>
                </c:pt>
                <c:pt idx="7">
                  <c:v>5.9864130434782634</c:v>
                </c:pt>
                <c:pt idx="8">
                  <c:v>4.5780821917808261</c:v>
                </c:pt>
                <c:pt idx="9">
                  <c:v>4.5999999999999996</c:v>
                </c:pt>
                <c:pt idx="10">
                  <c:v>4.4956011730205301</c:v>
                </c:pt>
                <c:pt idx="11">
                  <c:v>4.1383285302593684</c:v>
                </c:pt>
              </c:numCache>
            </c:numRef>
          </c:val>
          <c:extLst>
            <c:ext xmlns:c16="http://schemas.microsoft.com/office/drawing/2014/chart" uri="{C3380CC4-5D6E-409C-BE32-E72D297353CC}">
              <c16:uniqueId val="{00000000-6EA1-45BB-8C3C-420ADC9E18EE}"/>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საყვარელი ადამიანის დაკარგვის საფრთხეს</c:v>
                </c:pt>
                <c:pt idx="1">
                  <c:v>შეზღუდვების დასრულებამდე არასაკმარისი დანაზოგის ქონას</c:v>
                </c:pt>
                <c:pt idx="2">
                  <c:v>იმას, რომ არ იცით ეს ყველაფერი როდის დასრულდება</c:v>
                </c:pt>
                <c:pt idx="3">
                  <c:v>ჯანდაცვის სისტემის პაციენტებით გადატვირთულობას</c:v>
                </c:pt>
                <c:pt idx="4">
                  <c:v>სკოლების დახურვას</c:v>
                </c:pt>
                <c:pt idx="5">
                  <c:v>ონლაინ სწავლების / მუშაობის ნაკლებ ეფექტურობას</c:v>
                </c:pt>
                <c:pt idx="6">
                  <c:v>პატარა კომპანიების საქმიანობის შეჩერებას </c:v>
                </c:pt>
                <c:pt idx="7">
                  <c:v>ეკონომიკის ზრდის შენელებას (რეცესიას)</c:v>
                </c:pt>
                <c:pt idx="8">
                  <c:v>საკვებზე შემცირებულ ხელმისაწვდომობას</c:v>
                </c:pt>
                <c:pt idx="9">
                  <c:v>სამედიცინო საშუალებებზე შემცირებულ ხელმისაწვდომობას</c:v>
                </c:pt>
                <c:pt idx="10">
                  <c:v>საზოგადოებაში ეგოიზმის  ზრდის საფრთხეს </c:v>
                </c:pt>
                <c:pt idx="11">
                  <c:v>სამსახურის დაკარგვას</c:v>
                </c:pt>
              </c:strCache>
            </c:strRef>
          </c:cat>
          <c:val>
            <c:numRef>
              <c:f>Sheet1!$C$2:$C$13</c:f>
              <c:numCache>
                <c:formatCode>###0.00</c:formatCode>
                <c:ptCount val="12"/>
                <c:pt idx="0">
                  <c:v>5.2398921832884131</c:v>
                </c:pt>
                <c:pt idx="1">
                  <c:v>4.6629834254143674</c:v>
                </c:pt>
                <c:pt idx="2">
                  <c:v>5.8937329700272452</c:v>
                </c:pt>
                <c:pt idx="3">
                  <c:v>4.7687861271676297</c:v>
                </c:pt>
                <c:pt idx="4">
                  <c:v>4.7745664739884397</c:v>
                </c:pt>
                <c:pt idx="5">
                  <c:v>4.6382978723404253</c:v>
                </c:pt>
                <c:pt idx="6">
                  <c:v>5.2593659942363136</c:v>
                </c:pt>
                <c:pt idx="7">
                  <c:v>5.6132596685082845</c:v>
                </c:pt>
                <c:pt idx="8">
                  <c:v>4.5041095890410956</c:v>
                </c:pt>
                <c:pt idx="9">
                  <c:v>4.4027397260273968</c:v>
                </c:pt>
                <c:pt idx="10">
                  <c:v>4.5614035087719298</c:v>
                </c:pt>
                <c:pt idx="11">
                  <c:v>4.5649546827794518</c:v>
                </c:pt>
              </c:numCache>
            </c:numRef>
          </c:val>
          <c:extLst>
            <c:ext xmlns:c16="http://schemas.microsoft.com/office/drawing/2014/chart" uri="{C3380CC4-5D6E-409C-BE32-E72D297353CC}">
              <c16:uniqueId val="{00000001-6EA1-45BB-8C3C-420ADC9E18EE}"/>
            </c:ext>
          </c:extLst>
        </c:ser>
        <c:ser>
          <c:idx val="2"/>
          <c:order val="2"/>
          <c:tx>
            <c:strRef>
              <c:f>Sheet1!$D$1</c:f>
              <c:strCache>
                <c:ptCount val="1"/>
                <c:pt idx="0">
                  <c:v>მესამე ტალღა</c:v>
                </c:pt>
              </c:strCache>
            </c:strRef>
          </c:tx>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0-D128-48C7-AE2B-F9AAD771761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საყვარელი ადამიანის დაკარგვის საფრთხეს</c:v>
                </c:pt>
                <c:pt idx="1">
                  <c:v>შეზღუდვების დასრულებამდე არასაკმარისი დანაზოგის ქონას</c:v>
                </c:pt>
                <c:pt idx="2">
                  <c:v>იმას, რომ არ იცით ეს ყველაფერი როდის დასრულდება</c:v>
                </c:pt>
                <c:pt idx="3">
                  <c:v>ჯანდაცვის სისტემის პაციენტებით გადატვირთულობას</c:v>
                </c:pt>
                <c:pt idx="4">
                  <c:v>სკოლების დახურვას</c:v>
                </c:pt>
                <c:pt idx="5">
                  <c:v>ონლაინ სწავლების / მუშაობის ნაკლებ ეფექტურობას</c:v>
                </c:pt>
                <c:pt idx="6">
                  <c:v>პატარა კომპანიების საქმიანობის შეჩერებას </c:v>
                </c:pt>
                <c:pt idx="7">
                  <c:v>ეკონომიკის ზრდის შენელებას (რეცესიას)</c:v>
                </c:pt>
                <c:pt idx="8">
                  <c:v>საკვებზე შემცირებულ ხელმისაწვდომობას</c:v>
                </c:pt>
                <c:pt idx="9">
                  <c:v>სამედიცინო საშუალებებზე შემცირებულ ხელმისაწვდომობას</c:v>
                </c:pt>
                <c:pt idx="10">
                  <c:v>საზოგადოებაში ეგოიზმის  ზრდის საფრთხეს </c:v>
                </c:pt>
                <c:pt idx="11">
                  <c:v>სამსახურის დაკარგვას</c:v>
                </c:pt>
              </c:strCache>
            </c:strRef>
          </c:cat>
          <c:val>
            <c:numRef>
              <c:f>Sheet1!$D$2:$D$13</c:f>
              <c:numCache>
                <c:formatCode>###0.00</c:formatCode>
                <c:ptCount val="12"/>
                <c:pt idx="0">
                  <c:v>5.3199999999999985</c:v>
                </c:pt>
                <c:pt idx="1">
                  <c:v>5.34</c:v>
                </c:pt>
                <c:pt idx="2">
                  <c:v>6.1</c:v>
                </c:pt>
                <c:pt idx="3">
                  <c:v>5.1599999999999975</c:v>
                </c:pt>
                <c:pt idx="4">
                  <c:v>#N/A</c:v>
                </c:pt>
                <c:pt idx="5">
                  <c:v>4.58</c:v>
                </c:pt>
                <c:pt idx="6">
                  <c:v>5.52</c:v>
                </c:pt>
                <c:pt idx="7">
                  <c:v>6.07</c:v>
                </c:pt>
                <c:pt idx="8">
                  <c:v>4.75</c:v>
                </c:pt>
                <c:pt idx="9">
                  <c:v>4.55</c:v>
                </c:pt>
                <c:pt idx="10">
                  <c:v>4.1499999999999995</c:v>
                </c:pt>
                <c:pt idx="11">
                  <c:v>3.8699999999999997</c:v>
                </c:pt>
              </c:numCache>
            </c:numRef>
          </c:val>
          <c:extLst>
            <c:ext xmlns:c16="http://schemas.microsoft.com/office/drawing/2014/chart" uri="{C3380CC4-5D6E-409C-BE32-E72D297353CC}">
              <c16:uniqueId val="{00000001-D128-48C7-AE2B-F9AAD771761F}"/>
            </c:ext>
          </c:extLst>
        </c:ser>
        <c:dLbls>
          <c:showLegendKey val="0"/>
          <c:showVal val="0"/>
          <c:showCatName val="0"/>
          <c:showSerName val="0"/>
          <c:showPercent val="0"/>
          <c:showBubbleSize val="0"/>
        </c:dLbls>
        <c:gapWidth val="75"/>
        <c:overlap val="-25"/>
        <c:axId val="160209152"/>
        <c:axId val="160227328"/>
      </c:barChart>
      <c:catAx>
        <c:axId val="160209152"/>
        <c:scaling>
          <c:orientation val="maxMin"/>
        </c:scaling>
        <c:delete val="0"/>
        <c:axPos val="l"/>
        <c:numFmt formatCode="General" sourceLinked="0"/>
        <c:majorTickMark val="none"/>
        <c:minorTickMark val="none"/>
        <c:tickLblPos val="nextTo"/>
        <c:txPr>
          <a:bodyPr/>
          <a:lstStyle/>
          <a:p>
            <a:pPr>
              <a:defRPr sz="1000"/>
            </a:pPr>
            <a:endParaRPr lang="en-US"/>
          </a:p>
        </c:txPr>
        <c:crossAx val="160227328"/>
        <c:crosses val="autoZero"/>
        <c:auto val="1"/>
        <c:lblAlgn val="ctr"/>
        <c:lblOffset val="100"/>
        <c:noMultiLvlLbl val="0"/>
      </c:catAx>
      <c:valAx>
        <c:axId val="160227328"/>
        <c:scaling>
          <c:orientation val="minMax"/>
        </c:scaling>
        <c:delete val="0"/>
        <c:axPos val="t"/>
        <c:numFmt formatCode="###0.00" sourceLinked="1"/>
        <c:majorTickMark val="none"/>
        <c:minorTickMark val="none"/>
        <c:tickLblPos val="none"/>
        <c:spPr>
          <a:ln w="9525">
            <a:noFill/>
          </a:ln>
        </c:spPr>
        <c:crossAx val="160209152"/>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ka-GE" sz="1400" dirty="0"/>
              <a:t>კოვიდ-19-ით ინფიცირებასთან დაკავშირებული სტიგმები</a:t>
            </a:r>
            <a:endParaRPr lang="en-US" sz="1400" dirty="0"/>
          </a:p>
          <a:p>
            <a:pPr>
              <a:defRPr sz="1400"/>
            </a:pPr>
            <a:r>
              <a:rPr lang="en-US" sz="1200" b="0" dirty="0"/>
              <a:t>(MEAN</a:t>
            </a:r>
            <a:r>
              <a:rPr lang="ka-GE" sz="1200" b="0" dirty="0"/>
              <a:t> 7 ქულიან სკალაზე: 1-საერთოდ არ ვეთანხმები/7 - სრულიად ვეთანხმები</a:t>
            </a:r>
            <a:r>
              <a:rPr lang="en-US" sz="1200" b="0" dirty="0"/>
              <a:t>)</a:t>
            </a:r>
            <a:endParaRPr lang="ka-GE" sz="1200" b="0" dirty="0"/>
          </a:p>
        </c:rich>
      </c:tx>
      <c:layout>
        <c:manualLayout>
          <c:xMode val="edge"/>
          <c:yMode val="edge"/>
          <c:x val="0.11145483377077843"/>
          <c:y val="1.1111111111111125E-2"/>
        </c:manualLayout>
      </c:layout>
      <c:overlay val="0"/>
    </c:title>
    <c:autoTitleDeleted val="0"/>
    <c:plotArea>
      <c:layout>
        <c:manualLayout>
          <c:layoutTarget val="inner"/>
          <c:xMode val="edge"/>
          <c:yMode val="edge"/>
          <c:x val="0.50049770341207345"/>
          <c:y val="0.23324074074074094"/>
          <c:w val="0.46616896325459489"/>
          <c:h val="0.74638888888888988"/>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თუ ადამიანს კორონავირუსი დაუდასტურდა, ეს მან (და მისმა ოჯახის წევრებმა) არავის არ უნდა გაუმხილონ, სამედიცინო პერსონალის (ექიმების) გარდა</c:v>
                </c:pt>
                <c:pt idx="1">
                  <c:v>სირცხვილია, თუ კორონავირუსი შეგეყრება</c:v>
                </c:pt>
                <c:pt idx="2">
                  <c:v>კორონავირუსით დაინფიცირებულმა ადამიანმა, გამოჯანმრთელების შემდეგ, კიდევ გარკვეული ხანი (მინიმუმ 1 თვე) უნდა გაატაროს კარანტინში/თვითიზოლაციაში</c:v>
                </c:pt>
                <c:pt idx="3">
                  <c:v>არ არის სანდო, თუ ინფიცირებულ ადამიანს, არაერთი ტესტირების შემდეგ, დაუდასტურდება, რომ ის გამოჯანმრთელებულია</c:v>
                </c:pt>
                <c:pt idx="4">
                  <c:v>კარანტინში მყოფი ადამიანები  ისეთ შენობაში უნდა განთავსდნენ, რომელიც ძალზე მოშორებული იქნება დასახლებული პუნქტისგან</c:v>
                </c:pt>
                <c:pt idx="5">
                  <c:v>მოვერიდები ოფიციალურად გამოჯანმრთელებულ (ოფიციალურად ყოფილ დაინფიცირებულ) ადამიანთან კონტაქტს</c:v>
                </c:pt>
              </c:strCache>
            </c:strRef>
          </c:cat>
          <c:val>
            <c:numRef>
              <c:f>Sheet1!$B$2:$B$7</c:f>
              <c:numCache>
                <c:formatCode>###0.00</c:formatCode>
                <c:ptCount val="6"/>
                <c:pt idx="0">
                  <c:v>2.0387811634349031</c:v>
                </c:pt>
                <c:pt idx="1">
                  <c:v>1.7184986595174254</c:v>
                </c:pt>
                <c:pt idx="2">
                  <c:v>3.9942857142857138</c:v>
                </c:pt>
                <c:pt idx="3">
                  <c:v>3.5379537953795381</c:v>
                </c:pt>
                <c:pt idx="4">
                  <c:v>4.1892655367231662</c:v>
                </c:pt>
                <c:pt idx="5">
                  <c:v>3.6855524079320112</c:v>
                </c:pt>
              </c:numCache>
            </c:numRef>
          </c:val>
          <c:extLst>
            <c:ext xmlns:c16="http://schemas.microsoft.com/office/drawing/2014/chart" uri="{C3380CC4-5D6E-409C-BE32-E72D297353CC}">
              <c16:uniqueId val="{00000000-83EE-4155-B71A-F814DADD301D}"/>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თუ ადამიანს კორონავირუსი დაუდასტურდა, ეს მან (და მისმა ოჯახის წევრებმა) არავის არ უნდა გაუმხილონ, სამედიცინო პერსონალის (ექიმების) გარდა</c:v>
                </c:pt>
                <c:pt idx="1">
                  <c:v>სირცხვილია, თუ კორონავირუსი შეგეყრება</c:v>
                </c:pt>
                <c:pt idx="2">
                  <c:v>კორონავირუსით დაინფიცირებულმა ადამიანმა, გამოჯანმრთელების შემდეგ, კიდევ გარკვეული ხანი (მინიმუმ 1 თვე) უნდა გაატაროს კარანტინში/თვითიზოლაციაში</c:v>
                </c:pt>
                <c:pt idx="3">
                  <c:v>არ არის სანდო, თუ ინფიცირებულ ადამიანს, არაერთი ტესტირების შემდეგ, დაუდასტურდება, რომ ის გამოჯანმრთელებულია</c:v>
                </c:pt>
                <c:pt idx="4">
                  <c:v>კარანტინში მყოფი ადამიანები  ისეთ შენობაში უნდა განთავსდნენ, რომელიც ძალზე მოშორებული იქნება დასახლებული პუნქტისგან</c:v>
                </c:pt>
                <c:pt idx="5">
                  <c:v>მოვერიდები ოფიციალურად გამოჯანმრთელებულ (ოფიციალურად ყოფილ დაინფიცირებულ) ადამიანთან კონტაქტს</c:v>
                </c:pt>
              </c:strCache>
            </c:strRef>
          </c:cat>
          <c:val>
            <c:numRef>
              <c:f>Sheet1!$C$2:$C$7</c:f>
              <c:numCache>
                <c:formatCode>###0.00</c:formatCode>
                <c:ptCount val="6"/>
                <c:pt idx="0">
                  <c:v>2.5282485875706207</c:v>
                </c:pt>
                <c:pt idx="1">
                  <c:v>1.3458445040214477</c:v>
                </c:pt>
                <c:pt idx="2">
                  <c:v>4.2492307692307714</c:v>
                </c:pt>
                <c:pt idx="3">
                  <c:v>3.0888888888888877</c:v>
                </c:pt>
                <c:pt idx="4">
                  <c:v>3.8358208955223883</c:v>
                </c:pt>
                <c:pt idx="5">
                  <c:v>3.4942528735632163</c:v>
                </c:pt>
              </c:numCache>
            </c:numRef>
          </c:val>
          <c:extLst>
            <c:ext xmlns:c16="http://schemas.microsoft.com/office/drawing/2014/chart" uri="{C3380CC4-5D6E-409C-BE32-E72D297353CC}">
              <c16:uniqueId val="{00000000-481F-4B7A-BB83-4B5B860DC7D5}"/>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თუ ადამიანს კორონავირუსი დაუდასტურდა, ეს მან (და მისმა ოჯახის წევრებმა) არავის არ უნდა გაუმხილონ, სამედიცინო პერსონალის (ექიმების) გარდა</c:v>
                </c:pt>
                <c:pt idx="1">
                  <c:v>სირცხვილია, თუ კორონავირუსი შეგეყრება</c:v>
                </c:pt>
                <c:pt idx="2">
                  <c:v>კორონავირუსით დაინფიცირებულმა ადამიანმა, გამოჯანმრთელების შემდეგ, კიდევ გარკვეული ხანი (მინიმუმ 1 თვე) უნდა გაატაროს კარანტინში/თვითიზოლაციაში</c:v>
                </c:pt>
                <c:pt idx="3">
                  <c:v>არ არის სანდო, თუ ინფიცირებულ ადამიანს, არაერთი ტესტირების შემდეგ, დაუდასტურდება, რომ ის გამოჯანმრთელებულია</c:v>
                </c:pt>
                <c:pt idx="4">
                  <c:v>კარანტინში მყოფი ადამიანები  ისეთ შენობაში უნდა განთავსდნენ, რომელიც ძალზე მოშორებული იქნება დასახლებული პუნქტისგან</c:v>
                </c:pt>
                <c:pt idx="5">
                  <c:v>მოვერიდები ოფიციალურად გამოჯანმრთელებულ (ოფიციალურად ყოფილ დაინფიცირებულ) ადამიანთან კონტაქტს</c:v>
                </c:pt>
              </c:strCache>
            </c:strRef>
          </c:cat>
          <c:val>
            <c:numRef>
              <c:f>Sheet1!$D$2:$D$7</c:f>
              <c:numCache>
                <c:formatCode>General</c:formatCode>
                <c:ptCount val="6"/>
                <c:pt idx="0">
                  <c:v>1.58</c:v>
                </c:pt>
                <c:pt idx="1">
                  <c:v>1.1900000000000006</c:v>
                </c:pt>
                <c:pt idx="2">
                  <c:v>3.8099999999999987</c:v>
                </c:pt>
                <c:pt idx="3">
                  <c:v>2.8699999999999997</c:v>
                </c:pt>
                <c:pt idx="4">
                  <c:v>3.52</c:v>
                </c:pt>
                <c:pt idx="5">
                  <c:v>3.4699999999999998</c:v>
                </c:pt>
              </c:numCache>
            </c:numRef>
          </c:val>
          <c:extLst>
            <c:ext xmlns:c16="http://schemas.microsoft.com/office/drawing/2014/chart" uri="{C3380CC4-5D6E-409C-BE32-E72D297353CC}">
              <c16:uniqueId val="{00000000-E3C6-4928-8022-0E30DA7B82BD}"/>
            </c:ext>
          </c:extLst>
        </c:ser>
        <c:dLbls>
          <c:showLegendKey val="0"/>
          <c:showVal val="0"/>
          <c:showCatName val="0"/>
          <c:showSerName val="0"/>
          <c:showPercent val="0"/>
          <c:showBubbleSize val="0"/>
        </c:dLbls>
        <c:gapWidth val="75"/>
        <c:overlap val="-25"/>
        <c:axId val="160498432"/>
        <c:axId val="160499968"/>
      </c:barChart>
      <c:catAx>
        <c:axId val="160498432"/>
        <c:scaling>
          <c:orientation val="maxMin"/>
        </c:scaling>
        <c:delete val="0"/>
        <c:axPos val="l"/>
        <c:numFmt formatCode="General" sourceLinked="0"/>
        <c:majorTickMark val="none"/>
        <c:minorTickMark val="none"/>
        <c:tickLblPos val="nextTo"/>
        <c:txPr>
          <a:bodyPr/>
          <a:lstStyle/>
          <a:p>
            <a:pPr>
              <a:defRPr sz="1000"/>
            </a:pPr>
            <a:endParaRPr lang="en-US"/>
          </a:p>
        </c:txPr>
        <c:crossAx val="160499968"/>
        <c:crosses val="autoZero"/>
        <c:auto val="1"/>
        <c:lblAlgn val="ctr"/>
        <c:lblOffset val="100"/>
        <c:noMultiLvlLbl val="0"/>
      </c:catAx>
      <c:valAx>
        <c:axId val="160499968"/>
        <c:scaling>
          <c:orientation val="minMax"/>
        </c:scaling>
        <c:delete val="0"/>
        <c:axPos val="t"/>
        <c:numFmt formatCode="###0.00" sourceLinked="1"/>
        <c:majorTickMark val="none"/>
        <c:minorTickMark val="none"/>
        <c:tickLblPos val="none"/>
        <c:spPr>
          <a:ln w="9525">
            <a:noFill/>
          </a:ln>
        </c:spPr>
        <c:crossAx val="1604984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ka-GE" sz="1400" dirty="0"/>
              <a:t>რამდენად ეთანხმებით მოსაზრებებს ალკოჰოლისა და თამბაქოს ანტივირუსული ეფექტის შესახებ? </a:t>
            </a:r>
            <a:endParaRPr lang="en-US" sz="1400" dirty="0"/>
          </a:p>
          <a:p>
            <a:pPr algn="ctr" rtl="0">
              <a:defRPr/>
            </a:pPr>
            <a:r>
              <a:rPr lang="en-US" sz="1200" b="0" dirty="0"/>
              <a:t>(MEAN</a:t>
            </a:r>
            <a:r>
              <a:rPr lang="ka-GE" sz="1200" b="0" dirty="0"/>
              <a:t> შვიდ ქულიან სკალაზე: 1 - "საერთოდ არ ვეთანხმები“; 7 - "სავსებით ვეთანხმები"</a:t>
            </a:r>
            <a:r>
              <a:rPr lang="en-US" sz="1200" b="0" dirty="0"/>
              <a:t>)</a:t>
            </a:r>
            <a:endParaRPr lang="ka-GE" sz="1200" b="0" dirty="0"/>
          </a:p>
        </c:rich>
      </c:tx>
      <c:overlay val="0"/>
    </c:title>
    <c:autoTitleDeleted val="0"/>
    <c:plotArea>
      <c:layout>
        <c:manualLayout>
          <c:layoutTarget val="inner"/>
          <c:xMode val="edge"/>
          <c:yMode val="edge"/>
          <c:x val="0.45044417524732516"/>
          <c:y val="0.20521303587051637"/>
          <c:w val="0.54955582475267517"/>
          <c:h val="0.72086293379994149"/>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ალკოჰოლის მიღება/დალევა ვირუსით დაინფიცირების რისკს ამცირებს</c:v>
                </c:pt>
                <c:pt idx="1">
                  <c:v>თამბაქოს მოხმარება ვირუსით დაინფიცირების რისკს ამცირებს</c:v>
                </c:pt>
              </c:strCache>
            </c:strRef>
          </c:cat>
          <c:val>
            <c:numRef>
              <c:f>Sheet1!$B$2:$B$3</c:f>
              <c:numCache>
                <c:formatCode>###0.00</c:formatCode>
                <c:ptCount val="2"/>
                <c:pt idx="0">
                  <c:v>2.0030581039755337</c:v>
                </c:pt>
                <c:pt idx="1">
                  <c:v>1.5077399380804948</c:v>
                </c:pt>
              </c:numCache>
            </c:numRef>
          </c:val>
          <c:extLst>
            <c:ext xmlns:c16="http://schemas.microsoft.com/office/drawing/2014/chart" uri="{C3380CC4-5D6E-409C-BE32-E72D297353CC}">
              <c16:uniqueId val="{00000000-B083-4417-AD24-5E60D159E3A9}"/>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ალკოჰოლის მიღება/დალევა ვირუსით დაინფიცირების რისკს ამცირებს</c:v>
                </c:pt>
                <c:pt idx="1">
                  <c:v>თამბაქოს მოხმარება ვირუსით დაინფიცირების რისკს ამცირებს</c:v>
                </c:pt>
              </c:strCache>
            </c:strRef>
          </c:cat>
          <c:val>
            <c:numRef>
              <c:f>Sheet1!$C$2:$C$3</c:f>
              <c:numCache>
                <c:formatCode>###0.00</c:formatCode>
                <c:ptCount val="2"/>
                <c:pt idx="0">
                  <c:v>1.26</c:v>
                </c:pt>
                <c:pt idx="1">
                  <c:v>1.165714285714285</c:v>
                </c:pt>
              </c:numCache>
            </c:numRef>
          </c:val>
          <c:extLst>
            <c:ext xmlns:c16="http://schemas.microsoft.com/office/drawing/2014/chart" uri="{C3380CC4-5D6E-409C-BE32-E72D297353CC}">
              <c16:uniqueId val="{00000000-665B-4D9D-98FA-0565F7DC0C56}"/>
            </c:ext>
          </c:extLst>
        </c:ser>
        <c:ser>
          <c:idx val="2"/>
          <c:order val="2"/>
          <c:tx>
            <c:strRef>
              <c:f>Sheet1!$D$1</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ალკოჰოლის მიღება/დალევა ვირუსით დაინფიცირების რისკს ამცირებს</c:v>
                </c:pt>
                <c:pt idx="1">
                  <c:v>თამბაქოს მოხმარება ვირუსით დაინფიცირების რისკს ამცირებს</c:v>
                </c:pt>
              </c:strCache>
            </c:strRef>
          </c:cat>
          <c:val>
            <c:numRef>
              <c:f>Sheet1!$D$2:$D$3</c:f>
              <c:numCache>
                <c:formatCode>###0.00</c:formatCode>
                <c:ptCount val="2"/>
                <c:pt idx="0">
                  <c:v>1.61</c:v>
                </c:pt>
                <c:pt idx="1">
                  <c:v>1.31</c:v>
                </c:pt>
              </c:numCache>
            </c:numRef>
          </c:val>
          <c:extLst>
            <c:ext xmlns:c16="http://schemas.microsoft.com/office/drawing/2014/chart" uri="{C3380CC4-5D6E-409C-BE32-E72D297353CC}">
              <c16:uniqueId val="{00000000-6DE9-4BA7-A5B9-A7A060BF5259}"/>
            </c:ext>
          </c:extLst>
        </c:ser>
        <c:dLbls>
          <c:showLegendKey val="0"/>
          <c:showVal val="0"/>
          <c:showCatName val="0"/>
          <c:showSerName val="0"/>
          <c:showPercent val="0"/>
          <c:showBubbleSize val="0"/>
        </c:dLbls>
        <c:gapWidth val="75"/>
        <c:overlap val="-25"/>
        <c:axId val="160619904"/>
        <c:axId val="160625792"/>
      </c:barChart>
      <c:catAx>
        <c:axId val="160619904"/>
        <c:scaling>
          <c:orientation val="maxMin"/>
        </c:scaling>
        <c:delete val="0"/>
        <c:axPos val="l"/>
        <c:numFmt formatCode="General" sourceLinked="0"/>
        <c:majorTickMark val="none"/>
        <c:minorTickMark val="none"/>
        <c:tickLblPos val="nextTo"/>
        <c:crossAx val="160625792"/>
        <c:crosses val="autoZero"/>
        <c:auto val="1"/>
        <c:lblAlgn val="ctr"/>
        <c:lblOffset val="100"/>
        <c:noMultiLvlLbl val="0"/>
      </c:catAx>
      <c:valAx>
        <c:axId val="160625792"/>
        <c:scaling>
          <c:orientation val="minMax"/>
        </c:scaling>
        <c:delete val="0"/>
        <c:axPos val="t"/>
        <c:numFmt formatCode="###0.00" sourceLinked="1"/>
        <c:majorTickMark val="none"/>
        <c:minorTickMark val="none"/>
        <c:tickLblPos val="none"/>
        <c:spPr>
          <a:ln w="9525">
            <a:noFill/>
          </a:ln>
        </c:spPr>
        <c:crossAx val="160619904"/>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400" dirty="0"/>
              <a:t>ამჟამად, გამოკითხვის მომენტისთვის, გაქვთ თუ არა ანაზღაურებადი სამსახური? </a:t>
            </a:r>
            <a:endParaRPr lang="en-US" sz="1400" dirty="0"/>
          </a:p>
        </c:rich>
      </c:tx>
      <c:overlay val="0"/>
    </c:title>
    <c:autoTitleDeleted val="0"/>
    <c:plotArea>
      <c:layout/>
      <c:barChart>
        <c:barDir val="col"/>
        <c:grouping val="clustered"/>
        <c:varyColors val="0"/>
        <c:ser>
          <c:idx val="0"/>
          <c:order val="0"/>
          <c:tx>
            <c:strRef>
              <c:f>Sheet1!$B$1</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დიახ, მაქვს</c:v>
                </c:pt>
                <c:pt idx="1">
                  <c:v>არა, არ მაქვს</c:v>
                </c:pt>
              </c:strCache>
            </c:strRef>
          </c:cat>
          <c:val>
            <c:numRef>
              <c:f>Sheet1!$B$2:$B$3</c:f>
              <c:numCache>
                <c:formatCode>###0.0</c:formatCode>
                <c:ptCount val="2"/>
                <c:pt idx="0">
                  <c:v>43.947368421052587</c:v>
                </c:pt>
                <c:pt idx="1">
                  <c:v>56.052631578947341</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დიახ, მაქვს</c:v>
                </c:pt>
                <c:pt idx="1">
                  <c:v>არა, არ მაქვს</c:v>
                </c:pt>
              </c:strCache>
            </c:strRef>
          </c:cat>
          <c:val>
            <c:numRef>
              <c:f>Sheet1!$C$2:$C$3</c:f>
              <c:numCache>
                <c:formatCode>###0.0</c:formatCode>
                <c:ptCount val="2"/>
                <c:pt idx="0">
                  <c:v>47.10526315789474</c:v>
                </c:pt>
                <c:pt idx="1">
                  <c:v>52.894736842105289</c:v>
                </c:pt>
              </c:numCache>
            </c:numRef>
          </c:val>
          <c:extLst>
            <c:ext xmlns:c16="http://schemas.microsoft.com/office/drawing/2014/chart" uri="{C3380CC4-5D6E-409C-BE32-E72D297353CC}">
              <c16:uniqueId val="{00000001-2102-4417-A5F7-78CA699E71B8}"/>
            </c:ext>
          </c:extLst>
        </c:ser>
        <c:ser>
          <c:idx val="2"/>
          <c:order val="2"/>
          <c:tx>
            <c:strRef>
              <c:f>Sheet1!$D$1</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დიახ, მაქვს</c:v>
                </c:pt>
                <c:pt idx="1">
                  <c:v>არა, არ მაქვს</c:v>
                </c:pt>
              </c:strCache>
            </c:strRef>
          </c:cat>
          <c:val>
            <c:numRef>
              <c:f>Sheet1!$D$2:$D$3</c:f>
              <c:numCache>
                <c:formatCode>###0.0</c:formatCode>
                <c:ptCount val="2"/>
                <c:pt idx="0">
                  <c:v>28.9</c:v>
                </c:pt>
                <c:pt idx="1">
                  <c:v>71.099999999999994</c:v>
                </c:pt>
              </c:numCache>
            </c:numRef>
          </c:val>
          <c:extLst>
            <c:ext xmlns:c16="http://schemas.microsoft.com/office/drawing/2014/chart" uri="{C3380CC4-5D6E-409C-BE32-E72D297353CC}">
              <c16:uniqueId val="{00000000-6E48-4AD9-BAEB-8709E58C68C4}"/>
            </c:ext>
          </c:extLst>
        </c:ser>
        <c:dLbls>
          <c:showLegendKey val="0"/>
          <c:showVal val="0"/>
          <c:showCatName val="0"/>
          <c:showSerName val="0"/>
          <c:showPercent val="0"/>
          <c:showBubbleSize val="0"/>
        </c:dLbls>
        <c:gapWidth val="75"/>
        <c:overlap val="-25"/>
        <c:axId val="149127168"/>
        <c:axId val="149128704"/>
      </c:barChart>
      <c:catAx>
        <c:axId val="149127168"/>
        <c:scaling>
          <c:orientation val="minMax"/>
        </c:scaling>
        <c:delete val="0"/>
        <c:axPos val="b"/>
        <c:numFmt formatCode="General" sourceLinked="0"/>
        <c:majorTickMark val="none"/>
        <c:minorTickMark val="none"/>
        <c:tickLblPos val="nextTo"/>
        <c:txPr>
          <a:bodyPr/>
          <a:lstStyle/>
          <a:p>
            <a:pPr>
              <a:defRPr sz="1200" baseline="0"/>
            </a:pPr>
            <a:endParaRPr lang="en-US"/>
          </a:p>
        </c:txPr>
        <c:crossAx val="149128704"/>
        <c:crosses val="autoZero"/>
        <c:auto val="1"/>
        <c:lblAlgn val="ctr"/>
        <c:lblOffset val="100"/>
        <c:noMultiLvlLbl val="0"/>
      </c:catAx>
      <c:valAx>
        <c:axId val="149128704"/>
        <c:scaling>
          <c:orientation val="minMax"/>
        </c:scaling>
        <c:delete val="0"/>
        <c:axPos val="l"/>
        <c:numFmt formatCode="###0.0" sourceLinked="1"/>
        <c:majorTickMark val="none"/>
        <c:minorTickMark val="none"/>
        <c:tickLblPos val="none"/>
        <c:spPr>
          <a:ln w="9525">
            <a:noFill/>
          </a:ln>
        </c:spPr>
        <c:crossAx val="149127168"/>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dirty="0"/>
              <a:t> </a:t>
            </a:r>
            <a:r>
              <a:rPr lang="ka-GE" sz="1400" dirty="0"/>
              <a:t>გქონდათ თუ არა ანაზღაურებადი სამსახური ვირუსის გავრცელებამდე? </a:t>
            </a:r>
            <a:endParaRPr lang="en-US" sz="1400" dirty="0"/>
          </a:p>
        </c:rich>
      </c:tx>
      <c:overlay val="0"/>
    </c:title>
    <c:autoTitleDeleted val="0"/>
    <c:plotArea>
      <c:layout>
        <c:manualLayout>
          <c:layoutTarget val="inner"/>
          <c:xMode val="edge"/>
          <c:yMode val="edge"/>
          <c:x val="1.6785200237067185E-4"/>
          <c:y val="0.20865989135079049"/>
          <c:w val="0.99983223972003366"/>
          <c:h val="0.56765793810657483"/>
        </c:manualLayout>
      </c:layout>
      <c:barChart>
        <c:barDir val="col"/>
        <c:grouping val="clustered"/>
        <c:varyColors val="0"/>
        <c:ser>
          <c:idx val="0"/>
          <c:order val="0"/>
          <c:tx>
            <c:strRef>
              <c:f>Sheet1!$B$1</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დიახ, მქონდა</c:v>
                </c:pt>
                <c:pt idx="1">
                  <c:v>არა, არ მქონდა</c:v>
                </c:pt>
              </c:strCache>
            </c:strRef>
          </c:cat>
          <c:val>
            <c:numRef>
              <c:f>Sheet1!$B$2:$B$3</c:f>
              <c:numCache>
                <c:formatCode>###0.0</c:formatCode>
                <c:ptCount val="2"/>
                <c:pt idx="0">
                  <c:v>51.05263157894732</c:v>
                </c:pt>
                <c:pt idx="1">
                  <c:v>48.947368421052545</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დიახ, მქონდა</c:v>
                </c:pt>
                <c:pt idx="1">
                  <c:v>არა, არ მქონდა</c:v>
                </c:pt>
              </c:strCache>
            </c:strRef>
          </c:cat>
          <c:val>
            <c:numRef>
              <c:f>Sheet1!$C$2:$C$3</c:f>
              <c:numCache>
                <c:formatCode>###0.0</c:formatCode>
                <c:ptCount val="2"/>
                <c:pt idx="0">
                  <c:v>60</c:v>
                </c:pt>
                <c:pt idx="1">
                  <c:v>40</c:v>
                </c:pt>
              </c:numCache>
            </c:numRef>
          </c:val>
          <c:extLst>
            <c:ext xmlns:c16="http://schemas.microsoft.com/office/drawing/2014/chart" uri="{C3380CC4-5D6E-409C-BE32-E72D297353CC}">
              <c16:uniqueId val="{00000001-2102-4417-A5F7-78CA699E71B8}"/>
            </c:ext>
          </c:extLst>
        </c:ser>
        <c:dLbls>
          <c:showLegendKey val="0"/>
          <c:showVal val="0"/>
          <c:showCatName val="0"/>
          <c:showSerName val="0"/>
          <c:showPercent val="0"/>
          <c:showBubbleSize val="0"/>
        </c:dLbls>
        <c:gapWidth val="75"/>
        <c:overlap val="-25"/>
        <c:axId val="150783872"/>
        <c:axId val="150785408"/>
      </c:barChart>
      <c:catAx>
        <c:axId val="150783872"/>
        <c:scaling>
          <c:orientation val="minMax"/>
        </c:scaling>
        <c:delete val="0"/>
        <c:axPos val="b"/>
        <c:numFmt formatCode="General" sourceLinked="0"/>
        <c:majorTickMark val="none"/>
        <c:minorTickMark val="none"/>
        <c:tickLblPos val="nextTo"/>
        <c:txPr>
          <a:bodyPr/>
          <a:lstStyle/>
          <a:p>
            <a:pPr>
              <a:defRPr sz="1200" baseline="0"/>
            </a:pPr>
            <a:endParaRPr lang="en-US"/>
          </a:p>
        </c:txPr>
        <c:crossAx val="150785408"/>
        <c:crosses val="autoZero"/>
        <c:auto val="1"/>
        <c:lblAlgn val="ctr"/>
        <c:lblOffset val="100"/>
        <c:noMultiLvlLbl val="0"/>
      </c:catAx>
      <c:valAx>
        <c:axId val="150785408"/>
        <c:scaling>
          <c:orientation val="minMax"/>
        </c:scaling>
        <c:delete val="1"/>
        <c:axPos val="l"/>
        <c:numFmt formatCode="###0.0" sourceLinked="1"/>
        <c:majorTickMark val="none"/>
        <c:minorTickMark val="none"/>
        <c:tickLblPos val="none"/>
        <c:crossAx val="150783872"/>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ამჟამად უმუშევრობის მიზეზები</a:t>
            </a:r>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განმათავისუფლეს</c:v>
                </c:pt>
                <c:pt idx="1">
                  <c:v>შეუძლებელი იყო დისტანციურად მუშაობა</c:v>
                </c:pt>
                <c:pt idx="2">
                  <c:v>ბიზნესმა შეწყვიტა მუშაობა პანდემიის პერიოდში</c:v>
                </c:pt>
                <c:pt idx="3">
                  <c:v>შემომთავაზეს მოხალისედ მუშაობა, მაგრამ არ დავთანხმდი</c:v>
                </c:pt>
                <c:pt idx="4">
                  <c:v>უარი პასუხზე</c:v>
                </c:pt>
              </c:strCache>
            </c:strRef>
          </c:cat>
          <c:val>
            <c:numRef>
              <c:f>Sheet1!$B$2:$B$6</c:f>
              <c:numCache>
                <c:formatCode>General</c:formatCode>
                <c:ptCount val="5"/>
                <c:pt idx="0" formatCode="###0.0">
                  <c:v>6.666666666666667</c:v>
                </c:pt>
                <c:pt idx="2" formatCode="###0.0">
                  <c:v>66.666666666666671</c:v>
                </c:pt>
                <c:pt idx="3" formatCode="###0.0">
                  <c:v>20</c:v>
                </c:pt>
                <c:pt idx="4" formatCode="###0.0">
                  <c:v>6.666666666666667</c:v>
                </c:pt>
              </c:numCache>
            </c:numRef>
          </c:val>
          <c:extLst>
            <c:ext xmlns:c16="http://schemas.microsoft.com/office/drawing/2014/chart" uri="{C3380CC4-5D6E-409C-BE32-E72D297353CC}">
              <c16:uniqueId val="{00000000-8E20-4FC3-BD55-EAD36736AAD1}"/>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განმათავისუფლეს</c:v>
                </c:pt>
                <c:pt idx="1">
                  <c:v>შეუძლებელი იყო დისტანციურად მუშაობა</c:v>
                </c:pt>
                <c:pt idx="2">
                  <c:v>ბიზნესმა შეწყვიტა მუშაობა პანდემიის პერიოდში</c:v>
                </c:pt>
                <c:pt idx="3">
                  <c:v>შემომთავაზეს მოხალისედ მუშაობა, მაგრამ არ დავთანხმდი</c:v>
                </c:pt>
                <c:pt idx="4">
                  <c:v>უარი პასუხზე</c:v>
                </c:pt>
              </c:strCache>
            </c:strRef>
          </c:cat>
          <c:val>
            <c:numRef>
              <c:f>Sheet1!$C$2:$C$6</c:f>
              <c:numCache>
                <c:formatCode>###0.0</c:formatCode>
                <c:ptCount val="5"/>
                <c:pt idx="0">
                  <c:v>15.277777777777773</c:v>
                </c:pt>
                <c:pt idx="1">
                  <c:v>1.3888888888888895</c:v>
                </c:pt>
                <c:pt idx="2">
                  <c:v>30.555555555555557</c:v>
                </c:pt>
                <c:pt idx="3">
                  <c:v>52.777777777777779</c:v>
                </c:pt>
              </c:numCache>
            </c:numRef>
          </c:val>
          <c:extLst>
            <c:ext xmlns:c16="http://schemas.microsoft.com/office/drawing/2014/chart" uri="{C3380CC4-5D6E-409C-BE32-E72D297353CC}">
              <c16:uniqueId val="{00000001-8E20-4FC3-BD55-EAD36736AAD1}"/>
            </c:ext>
          </c:extLst>
        </c:ser>
        <c:dLbls>
          <c:showLegendKey val="0"/>
          <c:showVal val="0"/>
          <c:showCatName val="0"/>
          <c:showSerName val="0"/>
          <c:showPercent val="0"/>
          <c:showBubbleSize val="0"/>
        </c:dLbls>
        <c:gapWidth val="75"/>
        <c:overlap val="-25"/>
        <c:axId val="151133568"/>
        <c:axId val="151139456"/>
      </c:barChart>
      <c:catAx>
        <c:axId val="151133568"/>
        <c:scaling>
          <c:orientation val="maxMin"/>
        </c:scaling>
        <c:delete val="0"/>
        <c:axPos val="l"/>
        <c:numFmt formatCode="General" sourceLinked="0"/>
        <c:majorTickMark val="none"/>
        <c:minorTickMark val="none"/>
        <c:tickLblPos val="nextTo"/>
        <c:crossAx val="151139456"/>
        <c:crosses val="autoZero"/>
        <c:auto val="1"/>
        <c:lblAlgn val="ctr"/>
        <c:lblOffset val="100"/>
        <c:noMultiLvlLbl val="0"/>
      </c:catAx>
      <c:valAx>
        <c:axId val="151139456"/>
        <c:scaling>
          <c:orientation val="minMax"/>
        </c:scaling>
        <c:delete val="1"/>
        <c:axPos val="t"/>
        <c:numFmt formatCode="###0.0" sourceLinked="1"/>
        <c:majorTickMark val="none"/>
        <c:minorTickMark val="none"/>
        <c:tickLblPos val="none"/>
        <c:crossAx val="15113356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ka-GE"/>
              <a:t>კოვიდ-19-ის გამო, უმუშევრობის ზრდის მაჩვენებლები მოსახლეობაში</a:t>
            </a:r>
            <a:endParaRPr lang="en-US"/>
          </a:p>
          <a:p>
            <a:pPr algn="ctr" rtl="0">
              <a:defRPr/>
            </a:pPr>
            <a:r>
              <a:rPr lang="ka-GE"/>
              <a:t> </a:t>
            </a:r>
            <a:endParaRPr lang="en-US"/>
          </a:p>
        </c:rich>
      </c:tx>
      <c:layout>
        <c:manualLayout>
          <c:xMode val="edge"/>
          <c:yMode val="edge"/>
          <c:x val="0.10766662689891052"/>
          <c:y val="0"/>
        </c:manualLayout>
      </c:layout>
      <c:overlay val="0"/>
    </c:title>
    <c:autoTitleDeleted val="0"/>
    <c:plotArea>
      <c:layout>
        <c:manualLayout>
          <c:layoutTarget val="inner"/>
          <c:xMode val="edge"/>
          <c:yMode val="edge"/>
          <c:x val="1.6834426946631682E-2"/>
          <c:y val="0.13321755613881597"/>
          <c:w val="0.98316557305336838"/>
          <c:h val="0.74462088072324295"/>
        </c:manualLayout>
      </c:layout>
      <c:barChart>
        <c:barDir val="col"/>
        <c:grouping val="clustered"/>
        <c:varyColors val="0"/>
        <c:ser>
          <c:idx val="0"/>
          <c:order val="0"/>
          <c:tx>
            <c:strRef>
              <c:f>Sheet1!$A$2</c:f>
              <c:strCache>
                <c:ptCount val="1"/>
                <c:pt idx="0">
                  <c:v>დაკარგა სამსახური</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17DB-49B0-AD99-06841140BB03}"/>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სამცხე-ჯავახეთი</c:v>
                </c:pt>
                <c:pt idx="1">
                  <c:v>ქვემო ქართლი</c:v>
                </c:pt>
                <c:pt idx="2">
                  <c:v>მესამე ტალღა</c:v>
                </c:pt>
              </c:strCache>
            </c:strRef>
          </c:cat>
          <c:val>
            <c:numRef>
              <c:f>Sheet1!$B$2:$D$2</c:f>
              <c:numCache>
                <c:formatCode>###0.0</c:formatCode>
                <c:ptCount val="3"/>
                <c:pt idx="0">
                  <c:v>7.8947368421052566</c:v>
                </c:pt>
                <c:pt idx="1">
                  <c:v>18.947368421052641</c:v>
                </c:pt>
                <c:pt idx="2">
                  <c:v>19.7</c:v>
                </c:pt>
              </c:numCache>
            </c:numRef>
          </c:val>
          <c:extLst>
            <c:ext xmlns:c16="http://schemas.microsoft.com/office/drawing/2014/chart" uri="{C3380CC4-5D6E-409C-BE32-E72D297353CC}">
              <c16:uniqueId val="{00000000-7744-46F9-B757-47A2E26EC3A3}"/>
            </c:ext>
          </c:extLst>
        </c:ser>
        <c:dLbls>
          <c:showLegendKey val="0"/>
          <c:showVal val="0"/>
          <c:showCatName val="0"/>
          <c:showSerName val="0"/>
          <c:showPercent val="0"/>
          <c:showBubbleSize val="0"/>
        </c:dLbls>
        <c:gapWidth val="75"/>
        <c:overlap val="-25"/>
        <c:axId val="151288832"/>
        <c:axId val="151302912"/>
      </c:barChart>
      <c:catAx>
        <c:axId val="151288832"/>
        <c:scaling>
          <c:orientation val="minMax"/>
        </c:scaling>
        <c:delete val="0"/>
        <c:axPos val="b"/>
        <c:numFmt formatCode="General" sourceLinked="0"/>
        <c:majorTickMark val="none"/>
        <c:minorTickMark val="none"/>
        <c:tickLblPos val="nextTo"/>
        <c:crossAx val="151302912"/>
        <c:crosses val="autoZero"/>
        <c:auto val="1"/>
        <c:lblAlgn val="ctr"/>
        <c:lblOffset val="100"/>
        <c:noMultiLvlLbl val="0"/>
      </c:catAx>
      <c:valAx>
        <c:axId val="151302912"/>
        <c:scaling>
          <c:orientation val="minMax"/>
        </c:scaling>
        <c:delete val="1"/>
        <c:axPos val="l"/>
        <c:numFmt formatCode="###0.0" sourceLinked="1"/>
        <c:majorTickMark val="none"/>
        <c:minorTickMark val="none"/>
        <c:tickLblPos val="none"/>
        <c:crossAx val="1512888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იცით თუ არა ახალი კორონავირუსის შესახებ?</a:t>
            </a:r>
            <a:endParaRPr lang="en-US"/>
          </a:p>
        </c:rich>
      </c:tx>
      <c:overlay val="0"/>
    </c:title>
    <c:autoTitleDeleted val="0"/>
    <c:plotArea>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დიახ</c:v>
                </c:pt>
                <c:pt idx="1">
                  <c:v>არა</c:v>
                </c:pt>
                <c:pt idx="2">
                  <c:v>არ ვიცი</c:v>
                </c:pt>
              </c:strCache>
            </c:strRef>
          </c:cat>
          <c:val>
            <c:numRef>
              <c:f>Sheet1!$B$2:$B$4</c:f>
              <c:numCache>
                <c:formatCode>###0.0</c:formatCode>
                <c:ptCount val="3"/>
                <c:pt idx="0">
                  <c:v>96.315789473684106</c:v>
                </c:pt>
                <c:pt idx="1">
                  <c:v>1.3157894736842106</c:v>
                </c:pt>
                <c:pt idx="2">
                  <c:v>2.368421052631581</c:v>
                </c:pt>
              </c:numCache>
            </c:numRef>
          </c:val>
          <c:extLst>
            <c:ext xmlns:c16="http://schemas.microsoft.com/office/drawing/2014/chart" uri="{C3380CC4-5D6E-409C-BE32-E72D297353CC}">
              <c16:uniqueId val="{00000000-4366-4F3A-90A8-89B6B4A003A2}"/>
            </c:ext>
          </c:extLst>
        </c:ser>
        <c:ser>
          <c:idx val="1"/>
          <c:order val="1"/>
          <c:tx>
            <c:strRef>
              <c:f>Sheet1!$C$1</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დიახ</c:v>
                </c:pt>
                <c:pt idx="1">
                  <c:v>არა</c:v>
                </c:pt>
                <c:pt idx="2">
                  <c:v>არ ვიცი</c:v>
                </c:pt>
              </c:strCache>
            </c:strRef>
          </c:cat>
          <c:val>
            <c:numRef>
              <c:f>Sheet1!$C$2:$C$4</c:f>
              <c:numCache>
                <c:formatCode>###0.0</c:formatCode>
                <c:ptCount val="3"/>
                <c:pt idx="0">
                  <c:v>94.21052631578948</c:v>
                </c:pt>
                <c:pt idx="1">
                  <c:v>2.1052631578947372</c:v>
                </c:pt>
                <c:pt idx="2">
                  <c:v>3.6842105263157894</c:v>
                </c:pt>
              </c:numCache>
            </c:numRef>
          </c:val>
          <c:extLst>
            <c:ext xmlns:c16="http://schemas.microsoft.com/office/drawing/2014/chart" uri="{C3380CC4-5D6E-409C-BE32-E72D297353CC}">
              <c16:uniqueId val="{00000001-4366-4F3A-90A8-89B6B4A003A2}"/>
            </c:ext>
          </c:extLst>
        </c:ser>
        <c:dLbls>
          <c:showLegendKey val="0"/>
          <c:showVal val="0"/>
          <c:showCatName val="0"/>
          <c:showSerName val="0"/>
          <c:showPercent val="0"/>
          <c:showBubbleSize val="0"/>
        </c:dLbls>
        <c:gapWidth val="75"/>
        <c:overlap val="-25"/>
        <c:axId val="151374848"/>
        <c:axId val="151786240"/>
      </c:barChart>
      <c:catAx>
        <c:axId val="151374848"/>
        <c:scaling>
          <c:orientation val="maxMin"/>
        </c:scaling>
        <c:delete val="0"/>
        <c:axPos val="l"/>
        <c:numFmt formatCode="General" sourceLinked="0"/>
        <c:majorTickMark val="none"/>
        <c:minorTickMark val="none"/>
        <c:tickLblPos val="nextTo"/>
        <c:crossAx val="151786240"/>
        <c:crosses val="autoZero"/>
        <c:auto val="1"/>
        <c:lblAlgn val="ctr"/>
        <c:lblOffset val="100"/>
        <c:noMultiLvlLbl val="0"/>
      </c:catAx>
      <c:valAx>
        <c:axId val="151786240"/>
        <c:scaling>
          <c:orientation val="minMax"/>
          <c:max val="100"/>
          <c:min val="0"/>
        </c:scaling>
        <c:delete val="1"/>
        <c:axPos val="t"/>
        <c:numFmt formatCode="###0.0" sourceLinked="1"/>
        <c:majorTickMark val="none"/>
        <c:minorTickMark val="none"/>
        <c:tickLblPos val="none"/>
        <c:crossAx val="15137484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400" dirty="0"/>
              <a:t>კორონავირუსის და მისი გავრცელების შესახებ საკუთარი ცოდნის შეფასება</a:t>
            </a:r>
            <a:endParaRPr lang="en-US" sz="1400" dirty="0"/>
          </a:p>
          <a:p>
            <a:pPr>
              <a:defRPr/>
            </a:pPr>
            <a:r>
              <a:rPr lang="ka-GE" sz="1200" b="0" dirty="0"/>
              <a:t>(</a:t>
            </a:r>
            <a:r>
              <a:rPr lang="en-US" sz="1200" b="0" dirty="0"/>
              <a:t>MEAN</a:t>
            </a:r>
            <a:r>
              <a:rPr lang="ka-GE" sz="1200" b="0" dirty="0"/>
              <a:t> 7 ქულიან სკალაზე: 1 - "ძალიან დაბალი", 7 - "ძალიან მაღალი"</a:t>
            </a:r>
            <a:r>
              <a:rPr lang="en-US" sz="1200" b="0" dirty="0"/>
              <a:t>)</a:t>
            </a:r>
          </a:p>
        </c:rich>
      </c:tx>
      <c:overlay val="0"/>
    </c:title>
    <c:autoTitleDeleted val="0"/>
    <c:plotArea>
      <c:layout>
        <c:manualLayout>
          <c:layoutTarget val="inner"/>
          <c:xMode val="edge"/>
          <c:yMode val="edge"/>
          <c:x val="0.35016776027996643"/>
          <c:y val="0.22210644502770491"/>
          <c:w val="0.64983223972003501"/>
          <c:h val="0.67795421405657885"/>
        </c:manualLayout>
      </c:layout>
      <c:barChart>
        <c:barDir val="bar"/>
        <c:grouping val="clustered"/>
        <c:varyColors val="0"/>
        <c:ser>
          <c:idx val="0"/>
          <c:order val="0"/>
          <c:tx>
            <c:strRef>
              <c:f>Sheet1!$B$1</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როგორ შეაფასებდით ახალი კორონავირუსის შესახებ თქვენი ცოდნის დონეს?</c:v>
                </c:pt>
                <c:pt idx="1">
                  <c:v>როგორ შეაფასებდით ახალი კორონავირუსის გავრცელების თავიდან აცილების შესახებ თქვენი ცოდნის დონეს?</c:v>
                </c:pt>
              </c:strCache>
            </c:strRef>
          </c:cat>
          <c:val>
            <c:numRef>
              <c:f>Sheet1!$B$2:$B$3</c:f>
              <c:numCache>
                <c:formatCode>###0.00</c:formatCode>
                <c:ptCount val="2"/>
                <c:pt idx="0">
                  <c:v>5.4197860962566864</c:v>
                </c:pt>
                <c:pt idx="1">
                  <c:v>5.4197860962566864</c:v>
                </c:pt>
              </c:numCache>
            </c:numRef>
          </c:val>
          <c:extLst>
            <c:ext xmlns:c16="http://schemas.microsoft.com/office/drawing/2014/chart" uri="{C3380CC4-5D6E-409C-BE32-E72D297353CC}">
              <c16:uniqueId val="{00000000-16ED-49ED-83FD-7F04673C9F70}"/>
            </c:ext>
          </c:extLst>
        </c:ser>
        <c:ser>
          <c:idx val="1"/>
          <c:order val="1"/>
          <c:tx>
            <c:strRef>
              <c:f>Sheet1!$C$1</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როგორ შეაფასებდით ახალი კორონავირუსის შესახებ თქვენი ცოდნის დონეს?</c:v>
                </c:pt>
                <c:pt idx="1">
                  <c:v>როგორ შეაფასებდით ახალი კორონავირუსის გავრცელების თავიდან აცილების შესახებ თქვენი ცოდნის დონეს?</c:v>
                </c:pt>
              </c:strCache>
            </c:strRef>
          </c:cat>
          <c:val>
            <c:numRef>
              <c:f>Sheet1!$C$2:$C$3</c:f>
              <c:numCache>
                <c:formatCode>###0.00</c:formatCode>
                <c:ptCount val="2"/>
                <c:pt idx="0">
                  <c:v>5.5459459459459435</c:v>
                </c:pt>
                <c:pt idx="1">
                  <c:v>5.6730769230769225</c:v>
                </c:pt>
              </c:numCache>
            </c:numRef>
          </c:val>
          <c:extLst>
            <c:ext xmlns:c16="http://schemas.microsoft.com/office/drawing/2014/chart" uri="{C3380CC4-5D6E-409C-BE32-E72D297353CC}">
              <c16:uniqueId val="{00000001-16ED-49ED-83FD-7F04673C9F70}"/>
            </c:ext>
          </c:extLst>
        </c:ser>
        <c:ser>
          <c:idx val="2"/>
          <c:order val="2"/>
          <c:tx>
            <c:strRef>
              <c:f>Sheet1!$D$1</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როგორ შეაფასებდით ახალი კორონავირუსის შესახებ თქვენი ცოდნის დონეს?</c:v>
                </c:pt>
                <c:pt idx="1">
                  <c:v>როგორ შეაფასებდით ახალი კორონავირუსის გავრცელების თავიდან აცილების შესახებ თქვენი ცოდნის დონეს?</c:v>
                </c:pt>
              </c:strCache>
            </c:strRef>
          </c:cat>
          <c:val>
            <c:numRef>
              <c:f>Sheet1!$D$2:$D$3</c:f>
              <c:numCache>
                <c:formatCode>###0.00</c:formatCode>
                <c:ptCount val="2"/>
                <c:pt idx="0">
                  <c:v>5.8611670020120723</c:v>
                </c:pt>
                <c:pt idx="1">
                  <c:v>5.9334677419354867</c:v>
                </c:pt>
              </c:numCache>
            </c:numRef>
          </c:val>
          <c:extLst>
            <c:ext xmlns:c16="http://schemas.microsoft.com/office/drawing/2014/chart" uri="{C3380CC4-5D6E-409C-BE32-E72D297353CC}">
              <c16:uniqueId val="{00000000-7276-40E4-9C59-C086F43D431E}"/>
            </c:ext>
          </c:extLst>
        </c:ser>
        <c:dLbls>
          <c:showLegendKey val="0"/>
          <c:showVal val="0"/>
          <c:showCatName val="0"/>
          <c:showSerName val="0"/>
          <c:showPercent val="0"/>
          <c:showBubbleSize val="0"/>
        </c:dLbls>
        <c:gapWidth val="75"/>
        <c:axId val="151873408"/>
        <c:axId val="151874944"/>
      </c:barChart>
      <c:catAx>
        <c:axId val="151873408"/>
        <c:scaling>
          <c:orientation val="maxMin"/>
        </c:scaling>
        <c:delete val="0"/>
        <c:axPos val="l"/>
        <c:numFmt formatCode="General" sourceLinked="0"/>
        <c:majorTickMark val="none"/>
        <c:minorTickMark val="none"/>
        <c:tickLblPos val="nextTo"/>
        <c:txPr>
          <a:bodyPr/>
          <a:lstStyle/>
          <a:p>
            <a:pPr>
              <a:defRPr sz="1200" baseline="0"/>
            </a:pPr>
            <a:endParaRPr lang="en-US"/>
          </a:p>
        </c:txPr>
        <c:crossAx val="151874944"/>
        <c:crosses val="autoZero"/>
        <c:auto val="1"/>
        <c:lblAlgn val="ctr"/>
        <c:lblOffset val="100"/>
        <c:noMultiLvlLbl val="0"/>
      </c:catAx>
      <c:valAx>
        <c:axId val="151874944"/>
        <c:scaling>
          <c:orientation val="minMax"/>
        </c:scaling>
        <c:delete val="1"/>
        <c:axPos val="t"/>
        <c:numFmt formatCode="###0.00" sourceLinked="1"/>
        <c:majorTickMark val="none"/>
        <c:minorTickMark val="none"/>
        <c:tickLblPos val="none"/>
        <c:crossAx val="151873408"/>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15-Jul-20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a:p>
        </p:txBody>
      </p:sp>
    </p:spTree>
    <p:extLst>
      <p:ext uri="{BB962C8B-B14F-4D97-AF65-F5344CB8AC3E}">
        <p14:creationId xmlns:p14="http://schemas.microsoft.com/office/powerpoint/2010/main" val="1286537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a:p>
        </p:txBody>
      </p:sp>
    </p:spTree>
    <p:extLst>
      <p:ext uri="{BB962C8B-B14F-4D97-AF65-F5344CB8AC3E}">
        <p14:creationId xmlns:p14="http://schemas.microsoft.com/office/powerpoint/2010/main" val="3871590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a:p>
        </p:txBody>
      </p:sp>
    </p:spTree>
    <p:extLst>
      <p:ext uri="{BB962C8B-B14F-4D97-AF65-F5344CB8AC3E}">
        <p14:creationId xmlns:p14="http://schemas.microsoft.com/office/powerpoint/2010/main" val="374673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a:p>
        </p:txBody>
      </p:sp>
    </p:spTree>
    <p:extLst>
      <p:ext uri="{BB962C8B-B14F-4D97-AF65-F5344CB8AC3E}">
        <p14:creationId xmlns:p14="http://schemas.microsoft.com/office/powerpoint/2010/main" val="2764706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20</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26</a:t>
            </a:fld>
            <a:endParaRPr lang="en-US"/>
          </a:p>
        </p:txBody>
      </p:sp>
    </p:spTree>
    <p:extLst>
      <p:ext uri="{BB962C8B-B14F-4D97-AF65-F5344CB8AC3E}">
        <p14:creationId xmlns:p14="http://schemas.microsoft.com/office/powerpoint/2010/main" val="422506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27</a:t>
            </a:fld>
            <a:endParaRPr lang="en-US"/>
          </a:p>
        </p:txBody>
      </p:sp>
    </p:spTree>
    <p:extLst>
      <p:ext uri="{BB962C8B-B14F-4D97-AF65-F5344CB8AC3E}">
        <p14:creationId xmlns:p14="http://schemas.microsoft.com/office/powerpoint/2010/main" val="2045722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#21</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31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32</a:t>
            </a:fld>
            <a:endParaRPr lang="en-US"/>
          </a:p>
        </p:txBody>
      </p:sp>
    </p:spTree>
    <p:extLst>
      <p:ext uri="{BB962C8B-B14F-4D97-AF65-F5344CB8AC3E}">
        <p14:creationId xmlns:p14="http://schemas.microsoft.com/office/powerpoint/2010/main" val="77772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#23</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33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6</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7</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41</a:t>
            </a:fld>
            <a:endParaRPr lang="en-US"/>
          </a:p>
        </p:txBody>
      </p:sp>
    </p:spTree>
    <p:extLst>
      <p:ext uri="{BB962C8B-B14F-4D97-AF65-F5344CB8AC3E}">
        <p14:creationId xmlns:p14="http://schemas.microsoft.com/office/powerpoint/2010/main" val="40396856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43</a:t>
            </a:fld>
            <a:endParaRPr lang="en-US"/>
          </a:p>
        </p:txBody>
      </p:sp>
    </p:spTree>
    <p:extLst>
      <p:ext uri="{BB962C8B-B14F-4D97-AF65-F5344CB8AC3E}">
        <p14:creationId xmlns:p14="http://schemas.microsoft.com/office/powerpoint/2010/main" val="325012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44</a:t>
            </a:fld>
            <a:endParaRPr lang="en-US"/>
          </a:p>
        </p:txBody>
      </p:sp>
    </p:spTree>
    <p:extLst>
      <p:ext uri="{BB962C8B-B14F-4D97-AF65-F5344CB8AC3E}">
        <p14:creationId xmlns:p14="http://schemas.microsoft.com/office/powerpoint/2010/main" val="3598018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29</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45</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30</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34</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a:p>
        </p:txBody>
      </p:sp>
    </p:spTree>
    <p:extLst>
      <p:ext uri="{BB962C8B-B14F-4D97-AF65-F5344CB8AC3E}">
        <p14:creationId xmlns:p14="http://schemas.microsoft.com/office/powerpoint/2010/main" val="1177277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a:p>
        </p:txBody>
      </p:sp>
    </p:spTree>
    <p:extLst>
      <p:ext uri="{BB962C8B-B14F-4D97-AF65-F5344CB8AC3E}">
        <p14:creationId xmlns:p14="http://schemas.microsoft.com/office/powerpoint/2010/main" val="4039805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15-Jul-20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15-Jul-20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15-Jul-20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15-Jul-20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4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6335"/>
            <a:ext cx="7772400" cy="2457450"/>
          </a:xfrm>
        </p:spPr>
        <p:txBody>
          <a:bodyPr>
            <a:noAutofit/>
          </a:bodyPr>
          <a:lstStyle/>
          <a:p>
            <a:r>
              <a:rPr lang="ka-GE" sz="2800" b="1" dirty="0">
                <a:latin typeface="Sylfaen" pitchFamily="18" charset="0"/>
              </a:rPr>
              <a:t>ეთნიკური უმცირესობების ცოდნის, რისკების აღქმის, პრევენციული ქცევებისა და საჯარო ნდობის მონიტორინგი, კორონავირუსის პანდემიის ფონზე საქართველოში</a:t>
            </a:r>
            <a:br>
              <a:rPr lang="ka-GE" sz="2800" b="1" dirty="0">
                <a:latin typeface="Sylfaen" pitchFamily="18" charset="0"/>
              </a:rPr>
            </a:br>
            <a:r>
              <a:rPr lang="ka-GE" sz="1600" b="1" dirty="0">
                <a:solidFill>
                  <a:schemeClr val="tx2"/>
                </a:solidFill>
                <a:latin typeface="Sylfaen" pitchFamily="18" charset="0"/>
              </a:rPr>
              <a:t>(მეოთხე ტალღის კვლევის ანგარიში)</a:t>
            </a:r>
            <a:br>
              <a:rPr lang="en-US" sz="1600" dirty="0">
                <a:solidFill>
                  <a:schemeClr val="tx2"/>
                </a:solidFill>
                <a:latin typeface="Sylfaen" pitchFamily="18" charset="0"/>
              </a:rPr>
            </a:br>
            <a:endParaRPr lang="en-US" sz="1600" dirty="0">
              <a:solidFill>
                <a:schemeClr val="tx2"/>
              </a:solidFill>
              <a:latin typeface="Sylfaen" pitchFamily="18" charset="0"/>
            </a:endParaRPr>
          </a:p>
        </p:txBody>
      </p:sp>
      <p:sp>
        <p:nvSpPr>
          <p:cNvPr id="3" name="Subtitle 2"/>
          <p:cNvSpPr>
            <a:spLocks noGrp="1"/>
          </p:cNvSpPr>
          <p:nvPr>
            <p:ph type="subTitle" idx="1"/>
          </p:nvPr>
        </p:nvSpPr>
        <p:spPr>
          <a:xfrm>
            <a:off x="1447800" y="4038600"/>
            <a:ext cx="6400800" cy="1752600"/>
          </a:xfrm>
        </p:spPr>
        <p:txBody>
          <a:bodyPr>
            <a:normAutofit/>
          </a:bodyPr>
          <a:lstStyle/>
          <a:p>
            <a:r>
              <a:rPr lang="ka-GE" sz="2000" b="1" dirty="0">
                <a:solidFill>
                  <a:schemeClr val="tx1"/>
                </a:solidFill>
                <a:latin typeface="Sylfaen" pitchFamily="18" charset="0"/>
              </a:rPr>
              <a:t>2020 წლის 27-29 მაისი</a:t>
            </a:r>
            <a:br>
              <a:rPr lang="en-US" sz="2000" b="1" dirty="0">
                <a:solidFill>
                  <a:schemeClr val="tx1"/>
                </a:solidFill>
                <a:latin typeface="Sylfaen" pitchFamily="18" charset="0"/>
              </a:rPr>
            </a:br>
            <a:endParaRPr lang="en-US" sz="2000" b="1" dirty="0">
              <a:solidFill>
                <a:schemeClr val="tx1"/>
              </a:solidFill>
              <a:latin typeface="Sylfaen" pitchFamily="18" charset="0"/>
            </a:endParaRPr>
          </a:p>
        </p:txBody>
      </p:sp>
      <p:pic>
        <p:nvPicPr>
          <p:cNvPr id="7" name="image1.jpeg">
            <a:extLst>
              <a:ext uri="{FF2B5EF4-FFF2-40B4-BE49-F238E27FC236}">
                <a16:creationId xmlns:a16="http://schemas.microsoft.com/office/drawing/2014/main" id="{2321EEC5-19E7-4FD0-A8AB-D4BC1CF0ED41}"/>
              </a:ext>
            </a:extLst>
          </p:cNvPr>
          <p:cNvPicPr/>
          <p:nvPr/>
        </p:nvPicPr>
        <p:blipFill>
          <a:blip r:embed="rId2" cstate="print"/>
          <a:stretch>
            <a:fillRect/>
          </a:stretch>
        </p:blipFill>
        <p:spPr>
          <a:xfrm>
            <a:off x="4340225" y="4495800"/>
            <a:ext cx="615950" cy="533400"/>
          </a:xfrm>
          <a:prstGeom prst="rect">
            <a:avLst/>
          </a:prstGeom>
        </p:spPr>
      </p:pic>
      <p:pic>
        <p:nvPicPr>
          <p:cNvPr id="8" name="Picture 7" descr="D:\Yago\Projects\COVID 19\thumbnail.png">
            <a:extLst>
              <a:ext uri="{FF2B5EF4-FFF2-40B4-BE49-F238E27FC236}">
                <a16:creationId xmlns:a16="http://schemas.microsoft.com/office/drawing/2014/main" id="{1106026C-B642-44CB-BDE2-8BE8AEA059E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38" y="0"/>
            <a:ext cx="2406162" cy="1100358"/>
          </a:xfrm>
          <a:prstGeom prst="rect">
            <a:avLst/>
          </a:prstGeom>
          <a:noFill/>
          <a:ln>
            <a:noFill/>
          </a:ln>
        </p:spPr>
      </p:pic>
      <p:pic>
        <p:nvPicPr>
          <p:cNvPr id="9" name="Picture 8" descr="A close up of a sign&#10;&#10;Description automatically generated">
            <a:extLst>
              <a:ext uri="{FF2B5EF4-FFF2-40B4-BE49-F238E27FC236}">
                <a16:creationId xmlns:a16="http://schemas.microsoft.com/office/drawing/2014/main" id="{5467801A-0100-46D5-8456-F6FE9271962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5998" y="5715000"/>
            <a:ext cx="968402" cy="1066800"/>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F3FEBDDC-D965-4F26-B12D-3DB238D3BED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96200" y="0"/>
            <a:ext cx="1447800" cy="1001031"/>
          </a:xfrm>
          <a:prstGeom prst="rect">
            <a:avLst/>
          </a:prstGeom>
        </p:spPr>
      </p:pic>
      <p:pic>
        <p:nvPicPr>
          <p:cNvPr id="11" name="Picture 10" descr="A picture containing black, screen, television, white&#10;&#10;Description automatically generated">
            <a:extLst>
              <a:ext uri="{FF2B5EF4-FFF2-40B4-BE49-F238E27FC236}">
                <a16:creationId xmlns:a16="http://schemas.microsoft.com/office/drawing/2014/main" id="{23DA9ADF-8C78-4ADF-9DC9-EC32ACE6D5A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73375" y="152400"/>
            <a:ext cx="3860800" cy="762000"/>
          </a:xfrm>
          <a:prstGeom prst="rect">
            <a:avLst/>
          </a:prstGeom>
        </p:spPr>
      </p:pic>
      <p:pic>
        <p:nvPicPr>
          <p:cNvPr id="12" name="Picture 11" descr="A picture containing drawing&#10;&#10;Description automatically generated">
            <a:extLst>
              <a:ext uri="{FF2B5EF4-FFF2-40B4-BE49-F238E27FC236}">
                <a16:creationId xmlns:a16="http://schemas.microsoft.com/office/drawing/2014/main" id="{DC86C100-3A42-43AC-A0AE-05D7671A664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200" y="5690870"/>
            <a:ext cx="3359150" cy="901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81147845"/>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solidFill>
                            <a:schemeClr val="tx1"/>
                          </a:solidFill>
                          <a:effectLst/>
                          <a:latin typeface="Sylfaen" pitchFamily="18" charset="0"/>
                        </a:rPr>
                        <a:t> </a:t>
                      </a:r>
                      <a:r>
                        <a:rPr lang="ka-GE" sz="1800" dirty="0">
                          <a:solidFill>
                            <a:schemeClr val="tx1"/>
                          </a:solidFill>
                          <a:effectLst/>
                          <a:latin typeface="Sylfaen" pitchFamily="18" charset="0"/>
                        </a:rPr>
                        <a:t>ნაპრალები რესპონდენტთა ცოდნაში</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77764968"/>
              </p:ext>
            </p:extLst>
          </p:nvPr>
        </p:nvGraphicFramePr>
        <p:xfrm>
          <a:off x="138545" y="1524000"/>
          <a:ext cx="4052455" cy="4556760"/>
        </p:xfrm>
        <a:graphic>
          <a:graphicData uri="http://schemas.openxmlformats.org/drawingml/2006/table">
            <a:tbl>
              <a:tblPr firstRow="1" firstCol="1" bandRow="1">
                <a:tableStyleId>{5C22544A-7EE6-4342-B048-85BDC9FD1C3A}</a:tableStyleId>
              </a:tblPr>
              <a:tblGrid>
                <a:gridCol w="4052455">
                  <a:extLst>
                    <a:ext uri="{9D8B030D-6E8A-4147-A177-3AD203B41FA5}">
                      <a16:colId xmlns:a16="http://schemas.microsoft.com/office/drawing/2014/main" val="3901855696"/>
                    </a:ext>
                  </a:extLst>
                </a:gridCol>
              </a:tblGrid>
              <a:tr h="4226623">
                <a:tc>
                  <a:txBody>
                    <a:bodyPr/>
                    <a:lstStyle/>
                    <a:p>
                      <a:pPr marL="0" indent="0">
                        <a:buFont typeface="Arial" panose="020B0604020202020204" pitchFamily="34" charset="0"/>
                        <a:buNone/>
                      </a:pPr>
                      <a:r>
                        <a:rPr lang="ka-GE" sz="1300" b="1" kern="1200" baseline="0" dirty="0">
                          <a:solidFill>
                            <a:schemeClr val="bg1"/>
                          </a:solidFill>
                          <a:effectLst/>
                          <a:latin typeface="Sylfaen" pitchFamily="18" charset="0"/>
                          <a:ea typeface="+mn-ea"/>
                          <a:cs typeface="+mn-cs"/>
                        </a:rPr>
                        <a:t>არსებობს სერიოზული ნაპრალები რესპონდენტთა ცოდნაში,ორივე რეგიონში: </a:t>
                      </a:r>
                    </a:p>
                    <a:p>
                      <a:pPr marL="285750" indent="-285750">
                        <a:buFont typeface="Arial" panose="020B0604020202020204" pitchFamily="34" charset="0"/>
                        <a:buChar char="•"/>
                      </a:pPr>
                      <a:r>
                        <a:rPr lang="ka-GE" sz="1300" b="1" kern="1200" baseline="0" dirty="0">
                          <a:solidFill>
                            <a:schemeClr val="bg1"/>
                          </a:solidFill>
                          <a:effectLst/>
                          <a:latin typeface="Sylfaen" pitchFamily="18" charset="0"/>
                          <a:ea typeface="+mn-ea"/>
                          <a:cs typeface="+mn-cs"/>
                        </a:rPr>
                        <a:t>სამცხე-ჯავახეთში 28%-ს ან ჰგონია, რომ არსებობს </a:t>
                      </a:r>
                      <a:r>
                        <a:rPr lang="ka-GE" sz="1300" b="1" kern="1200" dirty="0">
                          <a:solidFill>
                            <a:schemeClr val="bg1"/>
                          </a:solidFill>
                          <a:effectLst/>
                          <a:latin typeface="Sylfaen" pitchFamily="18" charset="0"/>
                          <a:ea typeface="+mn-ea"/>
                          <a:cs typeface="+mn-cs"/>
                        </a:rPr>
                        <a:t>კორონავირუსის სამკურნალო წამალი/ვაქცინა ან არაფერი იცის ამის შესახებ. ქვემო ქართლში ასეთთა წილი კიდევ უფრო მაღალია </a:t>
                      </a:r>
                      <a:r>
                        <a:rPr lang="ka-GE" sz="1300" b="1" kern="1200" baseline="0" dirty="0">
                          <a:solidFill>
                            <a:schemeClr val="bg1"/>
                          </a:solidFill>
                          <a:effectLst/>
                          <a:latin typeface="Sylfaen" pitchFamily="18" charset="0"/>
                          <a:ea typeface="+mn-ea"/>
                          <a:cs typeface="+mn-cs"/>
                        </a:rPr>
                        <a:t> - 42%;</a:t>
                      </a:r>
                      <a:endParaRPr lang="ka-GE" sz="1300" b="1" kern="1200" dirty="0">
                        <a:solidFill>
                          <a:schemeClr val="bg1"/>
                        </a:solidFill>
                        <a:effectLst/>
                        <a:latin typeface="Sylfaen" pitchFamily="18" charset="0"/>
                        <a:ea typeface="+mn-ea"/>
                        <a:cs typeface="+mn-cs"/>
                      </a:endParaRPr>
                    </a:p>
                    <a:p>
                      <a:pPr marL="285750" indent="-285750">
                        <a:buFont typeface="Arial" panose="020B0604020202020204" pitchFamily="34" charset="0"/>
                        <a:buChar char="•"/>
                      </a:pPr>
                      <a:r>
                        <a:rPr lang="ka-GE" sz="1300" b="1" kern="1200" dirty="0">
                          <a:solidFill>
                            <a:schemeClr val="bg1"/>
                          </a:solidFill>
                          <a:effectLst/>
                          <a:latin typeface="Sylfaen" pitchFamily="18" charset="0"/>
                          <a:ea typeface="+mn-ea"/>
                          <a:cs typeface="+mn-cs"/>
                        </a:rPr>
                        <a:t>სამცხე-ჯავახეთში მეოთხედზე</a:t>
                      </a:r>
                      <a:r>
                        <a:rPr lang="ka-GE" sz="1300" b="1" kern="1200" baseline="0" dirty="0">
                          <a:solidFill>
                            <a:schemeClr val="bg1"/>
                          </a:solidFill>
                          <a:effectLst/>
                          <a:latin typeface="Sylfaen" pitchFamily="18" charset="0"/>
                          <a:ea typeface="+mn-ea"/>
                          <a:cs typeface="+mn-cs"/>
                        </a:rPr>
                        <a:t> მეტი </a:t>
                      </a:r>
                      <a:r>
                        <a:rPr lang="ka-GE" sz="1300" b="1" kern="1200" dirty="0">
                          <a:solidFill>
                            <a:schemeClr val="bg1"/>
                          </a:solidFill>
                          <a:effectLst/>
                          <a:latin typeface="Sylfaen" pitchFamily="18" charset="0"/>
                          <a:ea typeface="+mn-ea"/>
                          <a:cs typeface="+mn-cs"/>
                        </a:rPr>
                        <a:t>აცხადებს, რომ არ იციან, გადაეცემა თუ არა ინფექცია ფეკალურ-ორალური გზით, ხოლო კიდევ 21%-ს ჰგონია, რომ არ გადაეცემა. ქვემო</a:t>
                      </a:r>
                      <a:r>
                        <a:rPr lang="ka-GE" sz="1300" b="1" kern="1200" baseline="0" dirty="0">
                          <a:solidFill>
                            <a:schemeClr val="bg1"/>
                          </a:solidFill>
                          <a:effectLst/>
                          <a:latin typeface="Sylfaen" pitchFamily="18" charset="0"/>
                          <a:ea typeface="+mn-ea"/>
                          <a:cs typeface="+mn-cs"/>
                        </a:rPr>
                        <a:t> ქართლში  რესპონდენტების გაცილებით დიდი რაოდენობა - 42%  - </a:t>
                      </a:r>
                      <a:r>
                        <a:rPr lang="ka-GE" sz="1300" b="1" kern="1200" dirty="0">
                          <a:solidFill>
                            <a:schemeClr val="bg1"/>
                          </a:solidFill>
                          <a:effectLst/>
                          <a:latin typeface="Sylfaen" pitchFamily="18" charset="0"/>
                          <a:ea typeface="+mn-ea"/>
                          <a:cs typeface="+mn-cs"/>
                        </a:rPr>
                        <a:t>აცხადებს, რომ არ იციან გადაცემის ამ გზის შესახებ, 16% კი ამბობს, რომ</a:t>
                      </a:r>
                      <a:r>
                        <a:rPr lang="ka-GE" sz="1300" b="1" kern="1200" baseline="0" dirty="0">
                          <a:solidFill>
                            <a:schemeClr val="bg1"/>
                          </a:solidFill>
                          <a:effectLst/>
                          <a:latin typeface="Sylfaen" pitchFamily="18" charset="0"/>
                          <a:ea typeface="+mn-ea"/>
                          <a:cs typeface="+mn-cs"/>
                        </a:rPr>
                        <a:t> არ გადაეცემა;</a:t>
                      </a:r>
                      <a:endParaRPr lang="ka-GE" sz="1300" b="1" kern="1200" dirty="0">
                        <a:solidFill>
                          <a:schemeClr val="bg1"/>
                        </a:solidFill>
                        <a:effectLst/>
                        <a:latin typeface="Sylfaen" pitchFamily="18" charset="0"/>
                        <a:ea typeface="+mn-ea"/>
                        <a:cs typeface="+mn-cs"/>
                      </a:endParaRPr>
                    </a:p>
                    <a:p>
                      <a:pPr marL="285750" indent="-285750">
                        <a:buFont typeface="Arial" panose="020B0604020202020204" pitchFamily="34" charset="0"/>
                        <a:buChar char="•"/>
                      </a:pPr>
                      <a:r>
                        <a:rPr lang="ka-GE" sz="1300" b="1" kern="1200" dirty="0">
                          <a:solidFill>
                            <a:schemeClr val="bg1"/>
                          </a:solidFill>
                          <a:effectLst/>
                          <a:latin typeface="Sylfaen" pitchFamily="18" charset="0"/>
                          <a:ea typeface="+mn-ea"/>
                          <a:cs typeface="+mn-cs"/>
                        </a:rPr>
                        <a:t>ორივე რეგიონში</a:t>
                      </a:r>
                      <a:r>
                        <a:rPr lang="ka-GE" sz="1300" b="1" kern="1200" baseline="0" dirty="0">
                          <a:solidFill>
                            <a:schemeClr val="bg1"/>
                          </a:solidFill>
                          <a:effectLst/>
                          <a:latin typeface="Sylfaen" pitchFamily="18" charset="0"/>
                          <a:ea typeface="+mn-ea"/>
                          <a:cs typeface="+mn-cs"/>
                        </a:rPr>
                        <a:t> </a:t>
                      </a:r>
                      <a:r>
                        <a:rPr lang="ka-GE" sz="1300" b="1" kern="1200" dirty="0">
                          <a:solidFill>
                            <a:schemeClr val="bg1"/>
                          </a:solidFill>
                          <a:effectLst/>
                          <a:latin typeface="Sylfaen" pitchFamily="18" charset="0"/>
                          <a:ea typeface="+mn-ea"/>
                          <a:cs typeface="+mn-cs"/>
                        </a:rPr>
                        <a:t>უმრავლესობა მიიჩნევს, რომ ჩვილები, 1-5 წლის ბავშვები და ორსული ქალები რისკ-ჯგფებს მიეკუთვნებიან .</a:t>
                      </a:r>
                    </a:p>
                    <a:p>
                      <a:pPr marL="285750" indent="-285750">
                        <a:buFont typeface="Arial" panose="020B0604020202020204" pitchFamily="34" charset="0"/>
                        <a:buChar char="•"/>
                      </a:pPr>
                      <a:endParaRPr lang="ka-GE" sz="1300" b="1" kern="1200" dirty="0">
                        <a:solidFill>
                          <a:schemeClr val="bg1"/>
                        </a:solidFill>
                        <a:effectLst/>
                        <a:latin typeface="Sylfaen" pitchFamily="18" charset="0"/>
                        <a:ea typeface="+mn-ea"/>
                        <a:cs typeface="+mn-cs"/>
                      </a:endParaRPr>
                    </a:p>
                    <a:p>
                      <a:pPr marL="0" indent="0" algn="ctr">
                        <a:buFont typeface="Arial" panose="020B0604020202020204" pitchFamily="34" charset="0"/>
                        <a:buNone/>
                      </a:pPr>
                      <a:r>
                        <a:rPr lang="ka-GE" sz="1300" b="1" kern="1200" dirty="0">
                          <a:solidFill>
                            <a:srgbClr val="C00000"/>
                          </a:solidFill>
                          <a:effectLst/>
                          <a:latin typeface="Sylfaen" pitchFamily="18" charset="0"/>
                          <a:ea typeface="+mn-ea"/>
                          <a:cs typeface="+mn-cs"/>
                        </a:rPr>
                        <a:t>ცოდნის</a:t>
                      </a:r>
                      <a:r>
                        <a:rPr lang="ka-GE" sz="1300" b="1" kern="1200" baseline="0" dirty="0">
                          <a:solidFill>
                            <a:srgbClr val="C00000"/>
                          </a:solidFill>
                          <a:effectLst/>
                          <a:latin typeface="Sylfaen" pitchFamily="18" charset="0"/>
                          <a:ea typeface="+mn-ea"/>
                          <a:cs typeface="+mn-cs"/>
                        </a:rPr>
                        <a:t> ის ობიექტური ნაკლოვანებები, რაც ეთნიკურმა უმცირესობებმა აჩვენეს, იმეორებს საქართველოს მოსახლეობაში არსებულ ტენდენციებს.</a:t>
                      </a:r>
                    </a:p>
                    <a:p>
                      <a:pPr marL="0" indent="0" algn="ctr">
                        <a:buFont typeface="Arial" panose="020B0604020202020204" pitchFamily="34" charset="0"/>
                        <a:buNone/>
                      </a:pPr>
                      <a:endParaRPr lang="ka-GE" sz="13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8" name="Chart 7"/>
          <p:cNvGraphicFramePr/>
          <p:nvPr>
            <p:extLst>
              <p:ext uri="{D42A27DB-BD31-4B8C-83A1-F6EECF244321}">
                <p14:modId xmlns:p14="http://schemas.microsoft.com/office/powerpoint/2010/main" val="1083870536"/>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33004551"/>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ცოდნის ობიექტური მაჩვენებლები </a:t>
                      </a:r>
                      <a:r>
                        <a:rPr lang="ka-GE" sz="1400" b="0" baseline="0" dirty="0">
                          <a:solidFill>
                            <a:schemeClr val="tx1"/>
                          </a:solidFill>
                          <a:effectLst/>
                          <a:latin typeface="Sylfaen" pitchFamily="18" charset="0"/>
                          <a:ea typeface="+mn-ea"/>
                          <a:cs typeface="+mn-cs"/>
                        </a:rPr>
                        <a:t>(რეგრესიული ანალიზი</a:t>
                      </a:r>
                      <a:r>
                        <a:rPr lang="ka-GE" sz="1400" b="0" baseline="0" dirty="0">
                          <a:solidFill>
                            <a:srgbClr val="FFFF00"/>
                          </a:solidFill>
                          <a:effectLst/>
                          <a:latin typeface="Sylfaen" pitchFamily="18" charset="0"/>
                          <a:ea typeface="+mn-ea"/>
                          <a:cs typeface="+mn-cs"/>
                        </a:rPr>
                        <a:t>)</a:t>
                      </a:r>
                      <a:endParaRPr lang="en-US" sz="1400" b="0" dirty="0">
                        <a:solidFill>
                          <a:srgbClr val="FFFF00"/>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27281539"/>
              </p:ext>
            </p:extLst>
          </p:nvPr>
        </p:nvGraphicFramePr>
        <p:xfrm>
          <a:off x="152400" y="914400"/>
          <a:ext cx="8610600" cy="18288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143000">
                <a:tc>
                  <a:txBody>
                    <a:bodyPr/>
                    <a:lstStyle/>
                    <a:p>
                      <a:pPr lvl="0"/>
                      <a:r>
                        <a:rPr lang="ka-GE" sz="1800" b="1" u="sng" kern="1200" dirty="0">
                          <a:solidFill>
                            <a:schemeClr val="tx1"/>
                          </a:solidFill>
                          <a:effectLst/>
                          <a:latin typeface="Sylfaen" pitchFamily="18" charset="0"/>
                          <a:ea typeface="+mn-ea"/>
                          <a:cs typeface="+mn-cs"/>
                        </a:rPr>
                        <a:t>სამცხე</a:t>
                      </a:r>
                      <a:r>
                        <a:rPr lang="ka-GE" sz="1800" b="1" u="sng" kern="1200" baseline="0" dirty="0">
                          <a:solidFill>
                            <a:schemeClr val="tx1"/>
                          </a:solidFill>
                          <a:effectLst/>
                          <a:latin typeface="Sylfaen" pitchFamily="18" charset="0"/>
                          <a:ea typeface="+mn-ea"/>
                          <a:cs typeface="+mn-cs"/>
                        </a:rPr>
                        <a:t> ჯავახეთი:</a:t>
                      </a:r>
                      <a:endParaRPr lang="ka-GE" sz="1800" b="1" u="sng"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ka-GE" sz="1800" b="1" kern="1200" dirty="0">
                          <a:solidFill>
                            <a:schemeClr val="tx1"/>
                          </a:solidFill>
                          <a:effectLst/>
                          <a:latin typeface="Sylfaen" pitchFamily="18" charset="0"/>
                          <a:ea typeface="+mn-ea"/>
                          <a:cs typeface="+mn-cs"/>
                        </a:rPr>
                        <a:t>ის რესპონდენტები, რომლებიც თვლიან, რომ ვირუსი სწრაფად</a:t>
                      </a:r>
                      <a:r>
                        <a:rPr lang="ka-GE" sz="1800" b="1" kern="1200" baseline="0" dirty="0">
                          <a:solidFill>
                            <a:schemeClr val="tx1"/>
                          </a:solidFill>
                          <a:effectLst/>
                          <a:latin typeface="Sylfaen" pitchFamily="18" charset="0"/>
                          <a:ea typeface="+mn-ea"/>
                          <a:cs typeface="+mn-cs"/>
                        </a:rPr>
                        <a:t> ვრცელდება</a:t>
                      </a:r>
                      <a:r>
                        <a:rPr lang="ka-GE" sz="1800" b="1" kern="1200" dirty="0">
                          <a:solidFill>
                            <a:schemeClr val="tx1"/>
                          </a:solidFill>
                          <a:effectLst/>
                          <a:latin typeface="Sylfaen" pitchFamily="18" charset="0"/>
                          <a:ea typeface="+mn-ea"/>
                          <a:cs typeface="+mn-cs"/>
                        </a:rPr>
                        <a:t>, უკეთ ინფორმირებულები არიან ახალი კორონავირუსის საპრევენციო ზომების შესახებ,</a:t>
                      </a:r>
                      <a:r>
                        <a:rPr lang="ka-GE" sz="1800" b="1" kern="1200" baseline="0" dirty="0">
                          <a:solidFill>
                            <a:schemeClr val="tx1"/>
                          </a:solidFill>
                          <a:effectLst/>
                          <a:latin typeface="Sylfaen" pitchFamily="18" charset="0"/>
                          <a:ea typeface="+mn-ea"/>
                          <a:cs typeface="+mn-cs"/>
                        </a:rPr>
                        <a:t> </a:t>
                      </a:r>
                      <a:r>
                        <a:rPr lang="ka-GE" sz="1800" b="1" kern="1200" dirty="0">
                          <a:solidFill>
                            <a:schemeClr val="tx1"/>
                          </a:solidFill>
                          <a:effectLst/>
                          <a:latin typeface="Sylfaen" pitchFamily="18" charset="0"/>
                          <a:ea typeface="+mn-ea"/>
                          <a:cs typeface="+mn-cs"/>
                        </a:rPr>
                        <a:t>იმათთან შედარებით, ვინც თვლის, რომ ვირუსი ნელა ვრცელდება. </a:t>
                      </a:r>
                      <a:endParaRPr lang="en-US" sz="1800" b="1"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ka-GE" sz="1800" b="1" kern="1200" dirty="0">
                          <a:solidFill>
                            <a:schemeClr val="tx1"/>
                          </a:solidFill>
                          <a:effectLst/>
                          <a:latin typeface="Sylfaen" pitchFamily="18" charset="0"/>
                          <a:ea typeface="+mn-ea"/>
                          <a:cs typeface="+mn-cs"/>
                        </a:rPr>
                        <a:t> სამთავრობო ინსტიტუტების მიმართ ნდობა გავლენას ახდენს სწორი პრევენციული ზომების ამოცნობაზე.</a:t>
                      </a:r>
                      <a:endParaRPr lang="en-US" sz="1800" b="1" kern="1200" dirty="0">
                        <a:solidFill>
                          <a:schemeClr val="tx1"/>
                        </a:solidFill>
                        <a:effectLst/>
                        <a:latin typeface="Sylfaen" pitchFamily="18" charset="0"/>
                        <a:ea typeface="+mn-ea"/>
                        <a:cs typeface="+mn-cs"/>
                      </a:endParaRPr>
                    </a:p>
                    <a:p>
                      <a:pPr marL="0" lvl="0" algn="l" defTabSz="914400" rtl="0" eaLnBrk="1" latinLnBrk="0" hangingPunct="1"/>
                      <a:endParaRPr lang="en-US" sz="12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27562223"/>
              </p:ext>
            </p:extLst>
          </p:nvPr>
        </p:nvGraphicFramePr>
        <p:xfrm>
          <a:off x="172329" y="3200400"/>
          <a:ext cx="8610601" cy="2908237"/>
        </p:xfrm>
        <a:graphic>
          <a:graphicData uri="http://schemas.openxmlformats.org/drawingml/2006/table">
            <a:tbl>
              <a:tblPr firstRow="1" firstCol="1" bandRow="1">
                <a:tableStyleId>{5C22544A-7EE6-4342-B048-85BDC9FD1C3A}</a:tableStyleId>
              </a:tblPr>
              <a:tblGrid>
                <a:gridCol w="1891074">
                  <a:extLst>
                    <a:ext uri="{9D8B030D-6E8A-4147-A177-3AD203B41FA5}">
                      <a16:colId xmlns:a16="http://schemas.microsoft.com/office/drawing/2014/main" val="987741885"/>
                    </a:ext>
                  </a:extLst>
                </a:gridCol>
                <a:gridCol w="1399079">
                  <a:extLst>
                    <a:ext uri="{9D8B030D-6E8A-4147-A177-3AD203B41FA5}">
                      <a16:colId xmlns:a16="http://schemas.microsoft.com/office/drawing/2014/main" val="3135443443"/>
                    </a:ext>
                  </a:extLst>
                </a:gridCol>
                <a:gridCol w="1230413">
                  <a:extLst>
                    <a:ext uri="{9D8B030D-6E8A-4147-A177-3AD203B41FA5}">
                      <a16:colId xmlns:a16="http://schemas.microsoft.com/office/drawing/2014/main" val="1563276099"/>
                    </a:ext>
                  </a:extLst>
                </a:gridCol>
                <a:gridCol w="753428">
                  <a:extLst>
                    <a:ext uri="{9D8B030D-6E8A-4147-A177-3AD203B41FA5}">
                      <a16:colId xmlns:a16="http://schemas.microsoft.com/office/drawing/2014/main" val="3965375786"/>
                    </a:ext>
                  </a:extLst>
                </a:gridCol>
                <a:gridCol w="1399222">
                  <a:extLst>
                    <a:ext uri="{9D8B030D-6E8A-4147-A177-3AD203B41FA5}">
                      <a16:colId xmlns:a16="http://schemas.microsoft.com/office/drawing/2014/main" val="3989054388"/>
                    </a:ext>
                  </a:extLst>
                </a:gridCol>
                <a:gridCol w="1183957">
                  <a:extLst>
                    <a:ext uri="{9D8B030D-6E8A-4147-A177-3AD203B41FA5}">
                      <a16:colId xmlns:a16="http://schemas.microsoft.com/office/drawing/2014/main" val="3188294355"/>
                    </a:ext>
                  </a:extLst>
                </a:gridCol>
                <a:gridCol w="753428">
                  <a:extLst>
                    <a:ext uri="{9D8B030D-6E8A-4147-A177-3AD203B41FA5}">
                      <a16:colId xmlns:a16="http://schemas.microsoft.com/office/drawing/2014/main" val="1918061268"/>
                    </a:ext>
                  </a:extLst>
                </a:gridCol>
              </a:tblGrid>
              <a:tr h="294115">
                <a:tc rowSpan="2">
                  <a:txBody>
                    <a:bodyPr/>
                    <a:lstStyle/>
                    <a:p>
                      <a:pPr marL="0" marR="0" algn="just">
                        <a:lnSpc>
                          <a:spcPct val="107000"/>
                        </a:lnSpc>
                        <a:spcBef>
                          <a:spcPts val="0"/>
                        </a:spcBef>
                        <a:spcAft>
                          <a:spcPts val="800"/>
                        </a:spcAft>
                      </a:pPr>
                      <a:r>
                        <a:rPr lang="ka-GE" sz="1600" b="1" dirty="0">
                          <a:effectLst/>
                          <a:latin typeface="Sylfaen" pitchFamily="18" charset="0"/>
                          <a:ea typeface="Calibri" panose="020F0502020204030204" pitchFamily="34" charset="0"/>
                          <a:cs typeface="Times New Roman" panose="02020603050405020304" pitchFamily="18" charset="0"/>
                        </a:rPr>
                        <a:t> სამცხე-ჯავახეთი</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just">
                        <a:lnSpc>
                          <a:spcPct val="107000"/>
                        </a:lnSpc>
                        <a:spcBef>
                          <a:spcPts val="0"/>
                        </a:spcBef>
                        <a:spcAft>
                          <a:spcPts val="800"/>
                        </a:spcAft>
                      </a:pPr>
                      <a:r>
                        <a:rPr lang="ka-GE" sz="1600" b="1" dirty="0">
                          <a:effectLst/>
                          <a:latin typeface="Sylfaen" pitchFamily="18" charset="0"/>
                          <a:ea typeface="Calibri" panose="020F0502020204030204" pitchFamily="34" charset="0"/>
                          <a:cs typeface="Times New Roman" panose="02020603050405020304" pitchFamily="18" charset="0"/>
                        </a:rPr>
                        <a:t>თავდაცვის ზომების სწორად ამოცნობა</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just">
                        <a:lnSpc>
                          <a:spcPct val="107000"/>
                        </a:lnSpc>
                        <a:spcBef>
                          <a:spcPts val="0"/>
                        </a:spcBef>
                        <a:spcAft>
                          <a:spcPts val="800"/>
                        </a:spcAft>
                      </a:pPr>
                      <a:r>
                        <a:rPr lang="ka-GE" sz="1600" b="1" dirty="0">
                          <a:effectLst/>
                          <a:latin typeface="Sylfaen" pitchFamily="18" charset="0"/>
                          <a:ea typeface="Calibri" panose="020F0502020204030204" pitchFamily="34" charset="0"/>
                          <a:cs typeface="Times New Roman" panose="02020603050405020304" pitchFamily="18" charset="0"/>
                        </a:rPr>
                        <a:t>არასწორი ზომების სწორად მიჩნევა</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6553044"/>
                  </a:ext>
                </a:extLst>
              </a:tr>
              <a:tr h="443819">
                <a:tc vMerge="1">
                  <a:txBody>
                    <a:bodyPr/>
                    <a:lstStyle/>
                    <a:p>
                      <a:endParaRPr lang="en-US"/>
                    </a:p>
                  </a:txBody>
                  <a:tcP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Beta</a:t>
                      </a:r>
                    </a:p>
                  </a:txBody>
                  <a:tcPr marL="68580" marR="68580" marT="9525" marB="0" anchor="ctr"/>
                </a:tc>
                <a:tc>
                  <a:txBody>
                    <a:bodyPr/>
                    <a:lstStyle/>
                    <a:p>
                      <a:pPr marL="0" marR="0" algn="just">
                        <a:lnSpc>
                          <a:spcPct val="107000"/>
                        </a:lnSpc>
                        <a:spcBef>
                          <a:spcPts val="0"/>
                        </a:spcBef>
                        <a:spcAft>
                          <a:spcPts val="800"/>
                        </a:spcAft>
                      </a:pPr>
                      <a:r>
                        <a:rPr lang="en-US" sz="1600">
                          <a:effectLst/>
                          <a:latin typeface="Sylfaen" pitchFamily="18" charset="0"/>
                          <a:ea typeface="Calibri" panose="020F0502020204030204" pitchFamily="34" charset="0"/>
                          <a:cs typeface="Times New Roman" panose="02020603050405020304" pitchFamily="18" charset="0"/>
                        </a:rPr>
                        <a:t>standartized CI</a:t>
                      </a:r>
                    </a:p>
                  </a:txBody>
                  <a:tcPr marL="68580" marR="68580" marT="9525" marB="0" anchor="ctr"/>
                </a:tc>
                <a:tc>
                  <a:txBody>
                    <a:bodyPr/>
                    <a:lstStyle/>
                    <a:p>
                      <a:pPr marL="0" marR="0" algn="just">
                        <a:lnSpc>
                          <a:spcPct val="107000"/>
                        </a:lnSpc>
                        <a:spcBef>
                          <a:spcPts val="0"/>
                        </a:spcBef>
                        <a:spcAft>
                          <a:spcPts val="800"/>
                        </a:spcAft>
                      </a:pPr>
                      <a:r>
                        <a:rPr lang="en-US" sz="1600">
                          <a:effectLst/>
                          <a:latin typeface="Sylfaen" pitchFamily="18" charset="0"/>
                          <a:ea typeface="Calibri" panose="020F0502020204030204" pitchFamily="34" charset="0"/>
                          <a:cs typeface="Times New Roman" panose="02020603050405020304" pitchFamily="18" charset="0"/>
                        </a:rPr>
                        <a:t>p</a:t>
                      </a:r>
                    </a:p>
                  </a:txBody>
                  <a:tcPr marL="68580" marR="68580" marT="9525" marB="0" anchor="ctr"/>
                </a:tc>
                <a:tc>
                  <a:txBody>
                    <a:bodyPr/>
                    <a:lstStyle/>
                    <a:p>
                      <a:pPr marL="0" marR="0" algn="just">
                        <a:lnSpc>
                          <a:spcPct val="107000"/>
                        </a:lnSpc>
                        <a:spcBef>
                          <a:spcPts val="0"/>
                        </a:spcBef>
                        <a:spcAft>
                          <a:spcPts val="800"/>
                        </a:spcAft>
                      </a:pPr>
                      <a:r>
                        <a:rPr lang="en-US" sz="1600">
                          <a:effectLst/>
                          <a:latin typeface="Sylfaen" pitchFamily="18" charset="0"/>
                          <a:ea typeface="Calibri" panose="020F0502020204030204" pitchFamily="34" charset="0"/>
                          <a:cs typeface="Times New Roman" panose="02020603050405020304" pitchFamily="18" charset="0"/>
                        </a:rPr>
                        <a:t>Beta</a:t>
                      </a:r>
                    </a:p>
                  </a:txBody>
                  <a:tcPr marL="68580" marR="68580" marT="9525" marB="0" anchor="ctr"/>
                </a:tc>
                <a:tc>
                  <a:txBody>
                    <a:bodyPr/>
                    <a:lstStyle/>
                    <a:p>
                      <a:pPr marL="0" marR="0" algn="just">
                        <a:lnSpc>
                          <a:spcPct val="107000"/>
                        </a:lnSpc>
                        <a:spcBef>
                          <a:spcPts val="0"/>
                        </a:spcBef>
                        <a:spcAft>
                          <a:spcPts val="800"/>
                        </a:spcAft>
                      </a:pPr>
                      <a:r>
                        <a:rPr lang="en-US" sz="1600">
                          <a:effectLst/>
                          <a:latin typeface="Sylfaen" pitchFamily="18" charset="0"/>
                          <a:ea typeface="Calibri" panose="020F0502020204030204" pitchFamily="34" charset="0"/>
                          <a:cs typeface="Times New Roman" panose="02020603050405020304" pitchFamily="18" charset="0"/>
                        </a:rPr>
                        <a:t>standartized CI</a:t>
                      </a:r>
                    </a:p>
                  </a:txBody>
                  <a:tcPr marL="68580" marR="68580" marT="9525" marB="0" anchor="ctr"/>
                </a:tc>
                <a:tc>
                  <a:txBody>
                    <a:bodyPr/>
                    <a:lstStyle/>
                    <a:p>
                      <a:pPr marL="0" marR="0" algn="just">
                        <a:lnSpc>
                          <a:spcPct val="107000"/>
                        </a:lnSpc>
                        <a:spcBef>
                          <a:spcPts val="0"/>
                        </a:spcBef>
                        <a:spcAft>
                          <a:spcPts val="800"/>
                        </a:spcAft>
                      </a:pPr>
                      <a:r>
                        <a:rPr lang="en-US" sz="1600">
                          <a:effectLst/>
                          <a:latin typeface="Sylfaen" pitchFamily="18" charset="0"/>
                          <a:ea typeface="Calibri" panose="020F0502020204030204" pitchFamily="34" charset="0"/>
                          <a:cs typeface="Times New Roman" panose="02020603050405020304" pitchFamily="18" charset="0"/>
                        </a:rPr>
                        <a:t>p</a:t>
                      </a:r>
                    </a:p>
                  </a:txBody>
                  <a:tcPr marL="68580" marR="68580" marT="9525" marB="0" anchor="ctr"/>
                </a:tc>
                <a:extLst>
                  <a:ext uri="{0D108BD9-81ED-4DB2-BD59-A6C34878D82A}">
                    <a16:rowId xmlns:a16="http://schemas.microsoft.com/office/drawing/2014/main" val="3974412386"/>
                  </a:ext>
                </a:extLst>
              </a:tr>
              <a:tr h="597531">
                <a:tc>
                  <a:txBody>
                    <a:bodyPr/>
                    <a:lstStyle/>
                    <a:p>
                      <a:pPr marL="0" marR="0" algn="just">
                        <a:lnSpc>
                          <a:spcPct val="107000"/>
                        </a:lnSpc>
                        <a:spcBef>
                          <a:spcPts val="0"/>
                        </a:spcBef>
                        <a:spcAft>
                          <a:spcPts val="800"/>
                        </a:spcAft>
                      </a:pPr>
                      <a:r>
                        <a:rPr lang="ka-GE" sz="1600" b="1" dirty="0">
                          <a:effectLst/>
                          <a:latin typeface="Sylfaen" pitchFamily="18" charset="0"/>
                          <a:ea typeface="Calibri" panose="020F0502020204030204" pitchFamily="34" charset="0"/>
                          <a:cs typeface="Times New Roman" panose="02020603050405020304" pitchFamily="18" charset="0"/>
                        </a:rPr>
                        <a:t>ვირუსის გავრცელების სისწრაფე</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0.22</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0.10 – 0.33</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b="1" dirty="0">
                          <a:solidFill>
                            <a:srgbClr val="333333"/>
                          </a:solidFill>
                          <a:effectLst/>
                          <a:latin typeface="Sylfaen" pitchFamily="18" charset="0"/>
                          <a:ea typeface="Calibri" panose="020F0502020204030204" pitchFamily="34" charset="0"/>
                          <a:cs typeface="Times New Roman" panose="02020603050405020304" pitchFamily="18" charset="0"/>
                        </a:rPr>
                        <a:t>&lt;0.001</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a:effectLst/>
                          <a:latin typeface="Sylfaen" pitchFamily="18" charset="0"/>
                          <a:ea typeface="Calibri" panose="020F0502020204030204" pitchFamily="34" charset="0"/>
                          <a:cs typeface="Times New Roman" panose="02020603050405020304" pitchFamily="18" charset="0"/>
                        </a:rPr>
                        <a:t> </a:t>
                      </a:r>
                      <a:endParaRPr lang="en-US" sz="16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4280618282"/>
                  </a:ext>
                </a:extLst>
              </a:tr>
              <a:tr h="1026735">
                <a:tc>
                  <a:txBody>
                    <a:bodyPr/>
                    <a:lstStyle/>
                    <a:p>
                      <a:pPr marL="0" marR="0">
                        <a:lnSpc>
                          <a:spcPct val="107000"/>
                        </a:lnSpc>
                        <a:spcBef>
                          <a:spcPts val="0"/>
                        </a:spcBef>
                        <a:spcAft>
                          <a:spcPts val="800"/>
                        </a:spcAft>
                      </a:pPr>
                      <a:r>
                        <a:rPr lang="ka-GE" sz="1600" b="1" dirty="0">
                          <a:effectLst/>
                          <a:latin typeface="Sylfaen" pitchFamily="18" charset="0"/>
                          <a:ea typeface="Calibri" panose="020F0502020204030204" pitchFamily="34" charset="0"/>
                          <a:cs typeface="Helvetica" panose="020B0604020202020204" pitchFamily="34" charset="0"/>
                        </a:rPr>
                        <a:t>ნდობა სამთავრობო ინსტიტუტების მიმართ</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a:solidFill>
                            <a:srgbClr val="333333"/>
                          </a:solidFill>
                          <a:effectLst/>
                          <a:latin typeface="Sylfaen" pitchFamily="18" charset="0"/>
                          <a:ea typeface="Calibri" panose="020F0502020204030204" pitchFamily="34" charset="0"/>
                          <a:cs typeface="Times New Roman" panose="02020603050405020304" pitchFamily="18" charset="0"/>
                        </a:rPr>
                        <a:t>0.18</a:t>
                      </a:r>
                      <a:endParaRPr lang="en-US" sz="16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0.06 – 0.29</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b="1">
                          <a:solidFill>
                            <a:srgbClr val="333333"/>
                          </a:solidFill>
                          <a:effectLst/>
                          <a:latin typeface="Sylfaen" pitchFamily="18" charset="0"/>
                          <a:ea typeface="Calibri" panose="020F0502020204030204" pitchFamily="34" charset="0"/>
                          <a:cs typeface="Times New Roman" panose="02020603050405020304" pitchFamily="18" charset="0"/>
                        </a:rPr>
                        <a:t>0.003</a:t>
                      </a:r>
                      <a:endParaRPr lang="en-US" sz="16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380101658"/>
                  </a:ext>
                </a:extLst>
              </a:tr>
            </a:tbl>
          </a:graphicData>
        </a:graphic>
      </p:graphicFrame>
    </p:spTree>
    <p:extLst>
      <p:ext uri="{BB962C8B-B14F-4D97-AF65-F5344CB8AC3E}">
        <p14:creationId xmlns:p14="http://schemas.microsoft.com/office/powerpoint/2010/main" val="600813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47129125"/>
              </p:ext>
            </p:extLst>
          </p:nvPr>
        </p:nvGraphicFramePr>
        <p:xfrm>
          <a:off x="266699" y="3258589"/>
          <a:ext cx="8496299" cy="3486648"/>
        </p:xfrm>
        <a:graphic>
          <a:graphicData uri="http://schemas.openxmlformats.org/drawingml/2006/table">
            <a:tbl>
              <a:tblPr firstRow="1" firstCol="1" bandRow="1">
                <a:tableStyleId>{5C22544A-7EE6-4342-B048-85BDC9FD1C3A}</a:tableStyleId>
              </a:tblPr>
              <a:tblGrid>
                <a:gridCol w="1213757">
                  <a:extLst>
                    <a:ext uri="{9D8B030D-6E8A-4147-A177-3AD203B41FA5}">
                      <a16:colId xmlns:a16="http://schemas.microsoft.com/office/drawing/2014/main" val="2763264086"/>
                    </a:ext>
                  </a:extLst>
                </a:gridCol>
                <a:gridCol w="1213757">
                  <a:extLst>
                    <a:ext uri="{9D8B030D-6E8A-4147-A177-3AD203B41FA5}">
                      <a16:colId xmlns:a16="http://schemas.microsoft.com/office/drawing/2014/main" val="3523076225"/>
                    </a:ext>
                  </a:extLst>
                </a:gridCol>
                <a:gridCol w="1213757">
                  <a:extLst>
                    <a:ext uri="{9D8B030D-6E8A-4147-A177-3AD203B41FA5}">
                      <a16:colId xmlns:a16="http://schemas.microsoft.com/office/drawing/2014/main" val="3687307666"/>
                    </a:ext>
                  </a:extLst>
                </a:gridCol>
                <a:gridCol w="1213757">
                  <a:extLst>
                    <a:ext uri="{9D8B030D-6E8A-4147-A177-3AD203B41FA5}">
                      <a16:colId xmlns:a16="http://schemas.microsoft.com/office/drawing/2014/main" val="4234236277"/>
                    </a:ext>
                  </a:extLst>
                </a:gridCol>
                <a:gridCol w="1213757">
                  <a:extLst>
                    <a:ext uri="{9D8B030D-6E8A-4147-A177-3AD203B41FA5}">
                      <a16:colId xmlns:a16="http://schemas.microsoft.com/office/drawing/2014/main" val="4214120448"/>
                    </a:ext>
                  </a:extLst>
                </a:gridCol>
                <a:gridCol w="1213757">
                  <a:extLst>
                    <a:ext uri="{9D8B030D-6E8A-4147-A177-3AD203B41FA5}">
                      <a16:colId xmlns:a16="http://schemas.microsoft.com/office/drawing/2014/main" val="2205376704"/>
                    </a:ext>
                  </a:extLst>
                </a:gridCol>
                <a:gridCol w="1213757">
                  <a:extLst>
                    <a:ext uri="{9D8B030D-6E8A-4147-A177-3AD203B41FA5}">
                      <a16:colId xmlns:a16="http://schemas.microsoft.com/office/drawing/2014/main" val="93667049"/>
                    </a:ext>
                  </a:extLst>
                </a:gridCol>
              </a:tblGrid>
              <a:tr h="249429">
                <a:tc rowSpan="2">
                  <a:txBody>
                    <a:bodyPr/>
                    <a:lstStyle/>
                    <a:p>
                      <a:pPr marL="0" marR="0">
                        <a:lnSpc>
                          <a:spcPct val="107000"/>
                        </a:lnSpc>
                        <a:spcBef>
                          <a:spcPts val="0"/>
                        </a:spcBef>
                        <a:spcAft>
                          <a:spcPts val="800"/>
                        </a:spcAft>
                      </a:pPr>
                      <a:r>
                        <a:rPr lang="ka-GE" sz="1200" dirty="0">
                          <a:effectLst/>
                          <a:latin typeface="Sylfaen" pitchFamily="18" charset="0"/>
                        </a:rPr>
                        <a:t> ქვემო ქართლი</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200" dirty="0">
                          <a:effectLst/>
                          <a:latin typeface="Sylfaen" pitchFamily="18" charset="0"/>
                        </a:rPr>
                        <a:t>თავდაცვის ზომების სწორად ამოცნობა</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200" dirty="0">
                          <a:effectLst/>
                          <a:latin typeface="Sylfaen" pitchFamily="18" charset="0"/>
                        </a:rPr>
                        <a:t>არასწორი ზომების სწორად მიჩნევა</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84424513"/>
                  </a:ext>
                </a:extLst>
              </a:tr>
              <a:tr h="200184">
                <a:tc vMerge="1">
                  <a:txBody>
                    <a:bodyPr/>
                    <a:lstStyle/>
                    <a:p>
                      <a:endParaRPr lang="en-US"/>
                    </a:p>
                  </a:txBody>
                  <a:tcPr/>
                </a:tc>
                <a:tc>
                  <a:txBody>
                    <a:bodyPr/>
                    <a:lstStyle/>
                    <a:p>
                      <a:pPr marL="0" marR="0">
                        <a:lnSpc>
                          <a:spcPct val="107000"/>
                        </a:lnSpc>
                        <a:spcBef>
                          <a:spcPts val="0"/>
                        </a:spcBef>
                        <a:spcAft>
                          <a:spcPts val="800"/>
                        </a:spcAft>
                      </a:pPr>
                      <a:r>
                        <a:rPr lang="en-US" sz="1200">
                          <a:effectLst/>
                          <a:latin typeface="Sylfaen" pitchFamily="18" charset="0"/>
                        </a:rPr>
                        <a:t>Beta</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standartized CI</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p</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Beta</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standartized CI</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p</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268580335"/>
                  </a:ext>
                </a:extLst>
              </a:tr>
              <a:tr h="246126">
                <a:tc>
                  <a:txBody>
                    <a:bodyPr/>
                    <a:lstStyle/>
                    <a:p>
                      <a:pPr marL="0" marR="0">
                        <a:lnSpc>
                          <a:spcPct val="107000"/>
                        </a:lnSpc>
                        <a:spcBef>
                          <a:spcPts val="0"/>
                        </a:spcBef>
                        <a:spcAft>
                          <a:spcPts val="800"/>
                        </a:spcAft>
                      </a:pPr>
                      <a:r>
                        <a:rPr lang="ka-GE" sz="1200">
                          <a:effectLst/>
                          <a:latin typeface="Sylfaen" pitchFamily="18" charset="0"/>
                        </a:rPr>
                        <a:t>რისკ ჯგუფები</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200">
                        <a:effectLst/>
                        <a:latin typeface="Sylfaen" pitchFamily="18" charset="0"/>
                      </a:endParaRPr>
                    </a:p>
                  </a:txBody>
                  <a:tcPr marL="68580" marR="68580" marT="9525" marB="0"/>
                </a:tc>
                <a:tc>
                  <a:txBody>
                    <a:bodyPr/>
                    <a:lstStyle/>
                    <a:p>
                      <a:pPr>
                        <a:lnSpc>
                          <a:spcPct val="107000"/>
                        </a:lnSpc>
                      </a:pPr>
                      <a:endParaRPr lang="en-US" sz="1200">
                        <a:effectLst/>
                        <a:latin typeface="Sylfaen" pitchFamily="18" charset="0"/>
                      </a:endParaRPr>
                    </a:p>
                  </a:txBody>
                  <a:tcPr marL="68580" marR="68580" marT="9525" marB="0"/>
                </a:tc>
                <a:tc>
                  <a:txBody>
                    <a:bodyPr/>
                    <a:lstStyle/>
                    <a:p>
                      <a:pPr>
                        <a:lnSpc>
                          <a:spcPct val="107000"/>
                        </a:lnSpc>
                      </a:pPr>
                      <a:endParaRPr lang="en-US" sz="1200" dirty="0">
                        <a:effectLst/>
                        <a:latin typeface="Sylfaen"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0.21</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0.09 – 0.32</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0.001</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90207374"/>
                  </a:ext>
                </a:extLst>
              </a:tr>
              <a:tr h="797645">
                <a:tc>
                  <a:txBody>
                    <a:bodyPr/>
                    <a:lstStyle/>
                    <a:p>
                      <a:pPr marL="0" marR="0">
                        <a:lnSpc>
                          <a:spcPct val="107000"/>
                        </a:lnSpc>
                        <a:spcBef>
                          <a:spcPts val="0"/>
                        </a:spcBef>
                        <a:spcAft>
                          <a:spcPts val="800"/>
                        </a:spcAft>
                      </a:pPr>
                      <a:r>
                        <a:rPr lang="ka-GE" sz="1200" dirty="0">
                          <a:effectLst/>
                          <a:latin typeface="Sylfaen" pitchFamily="18" charset="0"/>
                        </a:rPr>
                        <a:t>ნდობა სამედიცინო სექტორის მიმართ</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-0.45</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-0.56 – -0.34</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&lt;0.001</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510072736"/>
                  </a:ext>
                </a:extLst>
              </a:tr>
              <a:tr h="599217">
                <a:tc>
                  <a:txBody>
                    <a:bodyPr/>
                    <a:lstStyle/>
                    <a:p>
                      <a:pPr marL="0" marR="0">
                        <a:lnSpc>
                          <a:spcPct val="107000"/>
                        </a:lnSpc>
                        <a:spcBef>
                          <a:spcPts val="0"/>
                        </a:spcBef>
                        <a:spcAft>
                          <a:spcPts val="800"/>
                        </a:spcAft>
                      </a:pPr>
                      <a:r>
                        <a:rPr lang="ka-GE" sz="1200">
                          <a:effectLst/>
                          <a:latin typeface="Sylfaen" pitchFamily="18" charset="0"/>
                        </a:rPr>
                        <a:t>ვირუსის გავრცელების სისწრაფე</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-0.24</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-0.34 – -0.13</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&lt;0.001</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527379271"/>
                  </a:ext>
                </a:extLst>
              </a:tr>
              <a:tr h="572315">
                <a:tc>
                  <a:txBody>
                    <a:bodyPr/>
                    <a:lstStyle/>
                    <a:p>
                      <a:pPr marL="0" marR="0">
                        <a:lnSpc>
                          <a:spcPct val="107000"/>
                        </a:lnSpc>
                        <a:spcBef>
                          <a:spcPts val="0"/>
                        </a:spcBef>
                        <a:spcAft>
                          <a:spcPts val="800"/>
                        </a:spcAft>
                      </a:pPr>
                      <a:r>
                        <a:rPr lang="ka-GE" sz="1200" dirty="0">
                          <a:effectLst/>
                          <a:latin typeface="Sylfaen" pitchFamily="18" charset="0"/>
                        </a:rPr>
                        <a:t>ვირუსის მოახლოების განცა</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0.13</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0.01 – 0.25</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0.042</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92175088"/>
                  </a:ext>
                </a:extLst>
              </a:tr>
              <a:tr h="761682">
                <a:tc>
                  <a:txBody>
                    <a:bodyPr/>
                    <a:lstStyle/>
                    <a:p>
                      <a:pPr marL="0" marR="0">
                        <a:lnSpc>
                          <a:spcPct val="107000"/>
                        </a:lnSpc>
                        <a:spcBef>
                          <a:spcPts val="0"/>
                        </a:spcBef>
                        <a:spcAft>
                          <a:spcPts val="800"/>
                        </a:spcAft>
                      </a:pPr>
                      <a:r>
                        <a:rPr lang="ka-GE" sz="1200">
                          <a:effectLst/>
                          <a:latin typeface="Sylfaen" pitchFamily="18" charset="0"/>
                        </a:rPr>
                        <a:t>მედია საშუალებების გამოყენების სიხშირე</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0.15</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0.01 – 0.29</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a:effectLst/>
                          <a:latin typeface="Sylfaen" pitchFamily="18" charset="0"/>
                        </a:rPr>
                        <a:t>0.033</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a:effectLst/>
                          <a:latin typeface="Sylfaen" pitchFamily="18" charset="0"/>
                        </a:rPr>
                        <a:t> </a:t>
                      </a:r>
                      <a:endParaRPr lang="en-US" sz="12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490909626"/>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952563767"/>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ცოდნის ობიექტური მაჩვენებლები </a:t>
                      </a:r>
                      <a:r>
                        <a:rPr lang="ka-GE" sz="1400" b="0" baseline="0" dirty="0">
                          <a:solidFill>
                            <a:schemeClr val="tx1"/>
                          </a:solidFill>
                          <a:effectLst/>
                          <a:latin typeface="Sylfaen" pitchFamily="18" charset="0"/>
                          <a:ea typeface="+mn-ea"/>
                          <a:cs typeface="+mn-cs"/>
                        </a:rPr>
                        <a:t>(რეგრესიული ანალიზი - გაგრძელება)</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405607534"/>
              </p:ext>
            </p:extLst>
          </p:nvPr>
        </p:nvGraphicFramePr>
        <p:xfrm>
          <a:off x="266699" y="865909"/>
          <a:ext cx="8610600" cy="23774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371600">
                <a:tc>
                  <a:txBody>
                    <a:bodyPr/>
                    <a:lstStyle/>
                    <a:p>
                      <a:pPr lvl="0"/>
                      <a:r>
                        <a:rPr lang="ka-GE" sz="1300" b="1" u="sng" kern="1200" baseline="0" dirty="0">
                          <a:solidFill>
                            <a:schemeClr val="tx1"/>
                          </a:solidFill>
                          <a:effectLst/>
                          <a:latin typeface="Sylfaen" pitchFamily="18" charset="0"/>
                          <a:ea typeface="+mn-ea"/>
                          <a:cs typeface="+mn-cs"/>
                        </a:rPr>
                        <a:t>ქვემო ქართლი:</a:t>
                      </a:r>
                      <a:endParaRPr lang="ka-GE" sz="1300" b="1" u="sng"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ka-GE" sz="1300" b="1" kern="1200" dirty="0">
                          <a:solidFill>
                            <a:schemeClr val="tx1"/>
                          </a:solidFill>
                          <a:effectLst/>
                          <a:latin typeface="Sylfaen" pitchFamily="18" charset="0"/>
                          <a:ea typeface="+mn-ea"/>
                          <a:cs typeface="+mn-cs"/>
                        </a:rPr>
                        <a:t>რესპონდენტები, რომლებმაც ახალი კორონავირუსის რისკ-ჯგუფები სწორად ამოიცნეს,</a:t>
                      </a:r>
                      <a:r>
                        <a:rPr lang="ka-GE" sz="1300" b="1" kern="1200" baseline="0" dirty="0">
                          <a:solidFill>
                            <a:schemeClr val="tx1"/>
                          </a:solidFill>
                          <a:effectLst/>
                          <a:latin typeface="Sylfaen" pitchFamily="18" charset="0"/>
                          <a:ea typeface="+mn-ea"/>
                          <a:cs typeface="+mn-cs"/>
                        </a:rPr>
                        <a:t> გამოავლინეს არასწორი საპრევენციო ზომების სწორად მიჩნევის ტენდენცია.</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300" b="1" kern="1200" baseline="0" dirty="0">
                          <a:solidFill>
                            <a:schemeClr val="tx1"/>
                          </a:solidFill>
                          <a:effectLst/>
                          <a:latin typeface="Sylfaen" pitchFamily="18" charset="0"/>
                          <a:ea typeface="+mn-ea"/>
                          <a:cs typeface="+mn-cs"/>
                        </a:rPr>
                        <a:t>რაც უფრო მეტად ენდობიან რესპონდენტები სამედიცინო სექტორს, მით უფრო ნაკლებად  ვლინდება   არასწორი საპრევენციო ზომების სწორად მიჩნევის ტენდენცია.</a:t>
                      </a:r>
                    </a:p>
                    <a:p>
                      <a:pPr marL="285750" indent="-285750">
                        <a:buFont typeface="Arial" panose="020B0604020202020204" pitchFamily="34" charset="0"/>
                        <a:buChar char="•"/>
                      </a:pPr>
                      <a:r>
                        <a:rPr lang="ka-GE" sz="1300" b="1" kern="1200" dirty="0">
                          <a:solidFill>
                            <a:schemeClr val="tx1"/>
                          </a:solidFill>
                          <a:effectLst/>
                          <a:latin typeface="Sylfaen" pitchFamily="18" charset="0"/>
                          <a:ea typeface="+mn-ea"/>
                          <a:cs typeface="+mn-cs"/>
                        </a:rPr>
                        <a:t>რესპონდენტები,</a:t>
                      </a:r>
                      <a:r>
                        <a:rPr lang="ka-GE" sz="1300" b="1" kern="1200" baseline="0" dirty="0">
                          <a:solidFill>
                            <a:schemeClr val="tx1"/>
                          </a:solidFill>
                          <a:effectLst/>
                          <a:latin typeface="Sylfaen" pitchFamily="18" charset="0"/>
                          <a:ea typeface="+mn-ea"/>
                          <a:cs typeface="+mn-cs"/>
                        </a:rPr>
                        <a:t> რომლებიც თვლიან, რომ ვირუსი </a:t>
                      </a:r>
                      <a:r>
                        <a:rPr lang="ka-GE" sz="1300" b="1" kern="1200" dirty="0">
                          <a:solidFill>
                            <a:schemeClr val="tx1"/>
                          </a:solidFill>
                          <a:effectLst/>
                          <a:latin typeface="Sylfaen" pitchFamily="18" charset="0"/>
                          <a:ea typeface="+mn-ea"/>
                          <a:cs typeface="+mn-cs"/>
                        </a:rPr>
                        <a:t>სწრაფად</a:t>
                      </a:r>
                      <a:r>
                        <a:rPr lang="ka-GE" sz="1300" b="1" kern="1200" baseline="0" dirty="0">
                          <a:solidFill>
                            <a:schemeClr val="tx1"/>
                          </a:solidFill>
                          <a:effectLst/>
                          <a:latin typeface="Sylfaen" pitchFamily="18" charset="0"/>
                          <a:ea typeface="+mn-ea"/>
                          <a:cs typeface="+mn-cs"/>
                        </a:rPr>
                        <a:t> ვრცელდება</a:t>
                      </a:r>
                      <a:r>
                        <a:rPr lang="ka-GE" sz="1300" b="1" kern="1200" dirty="0">
                          <a:solidFill>
                            <a:schemeClr val="tx1"/>
                          </a:solidFill>
                          <a:effectLst/>
                          <a:latin typeface="Sylfaen" pitchFamily="18" charset="0"/>
                          <a:ea typeface="+mn-ea"/>
                          <a:cs typeface="+mn-cs"/>
                        </a:rPr>
                        <a:t>, მეტად ინფორმირებულები არიან ახალი კორონავირუსის სწორი საპრევენციო ზომების შესახებ.</a:t>
                      </a:r>
                    </a:p>
                    <a:p>
                      <a:pPr marL="285750" indent="-285750">
                        <a:buFont typeface="Arial" panose="020B0604020202020204" pitchFamily="34" charset="0"/>
                        <a:buChar char="•"/>
                      </a:pPr>
                      <a:r>
                        <a:rPr lang="ka-GE" sz="1300" b="1" kern="1200" dirty="0">
                          <a:solidFill>
                            <a:schemeClr val="tx1"/>
                          </a:solidFill>
                          <a:effectLst/>
                          <a:latin typeface="Sylfaen" pitchFamily="18" charset="0"/>
                          <a:ea typeface="+mn-ea"/>
                          <a:cs typeface="+mn-cs"/>
                        </a:rPr>
                        <a:t>რესპონდენტებმა, რომელთაც უფრო მეტად აქვთ ვირუსის მოახლოების განცდა, უფრო მეტად ამოიცნეს თავდაცვის ზომები სწორად.</a:t>
                      </a:r>
                      <a:endParaRPr lang="en-US" sz="1300" b="1"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ka-GE" sz="1300" b="1" kern="1200" dirty="0">
                          <a:solidFill>
                            <a:schemeClr val="tx1"/>
                          </a:solidFill>
                          <a:effectLst/>
                          <a:latin typeface="Sylfaen" pitchFamily="18" charset="0"/>
                          <a:ea typeface="+mn-ea"/>
                          <a:cs typeface="+mn-cs"/>
                        </a:rPr>
                        <a:t>მათ</a:t>
                      </a:r>
                      <a:r>
                        <a:rPr lang="ka-GE" sz="1300" b="1" kern="1200" baseline="0" dirty="0">
                          <a:solidFill>
                            <a:schemeClr val="tx1"/>
                          </a:solidFill>
                          <a:effectLst/>
                          <a:latin typeface="Sylfaen" pitchFamily="18" charset="0"/>
                          <a:ea typeface="+mn-ea"/>
                          <a:cs typeface="+mn-cs"/>
                        </a:rPr>
                        <a:t> შორის</a:t>
                      </a:r>
                      <a:r>
                        <a:rPr lang="ka-GE" sz="1300" b="1" kern="1200" dirty="0">
                          <a:solidFill>
                            <a:schemeClr val="tx1"/>
                          </a:solidFill>
                          <a:effectLst/>
                          <a:latin typeface="Sylfaen" pitchFamily="18" charset="0"/>
                          <a:ea typeface="+mn-ea"/>
                          <a:cs typeface="+mn-cs"/>
                        </a:rPr>
                        <a:t>, ვინც უფრო ხშირად იყენებს მედია საშუალებებს ინფორმაციის მისაღებად, უფრო მაღალია ახალი კორონავირუსის ინფექციისგან თავდაცვის ზომების სწორად ამოცნობის ტენდენცია.</a:t>
                      </a:r>
                      <a:endParaRPr lang="en-US" sz="1300" b="1" kern="1200" dirty="0">
                        <a:solidFill>
                          <a:schemeClr val="tx1"/>
                        </a:solidFill>
                        <a:effectLst/>
                        <a:latin typeface="Sylfaen" pitchFamily="18" charset="0"/>
                        <a:ea typeface="+mn-ea"/>
                        <a:cs typeface="+mn-cs"/>
                      </a:endParaRPr>
                    </a:p>
                    <a:p>
                      <a:endParaRPr lang="ka-GE" sz="13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2757151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7515027"/>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11670771"/>
              </p:ext>
            </p:extLst>
          </p:nvPr>
        </p:nvGraphicFramePr>
        <p:xfrm>
          <a:off x="152400" y="533400"/>
          <a:ext cx="3657600" cy="586994"/>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რესპონდენტების</a:t>
                      </a:r>
                      <a:r>
                        <a:rPr lang="ka-GE" sz="1800" baseline="0" dirty="0">
                          <a:solidFill>
                            <a:schemeClr val="tx1"/>
                          </a:solidFill>
                          <a:effectLst/>
                          <a:latin typeface="Sylfaen" pitchFamily="18" charset="0"/>
                        </a:rPr>
                        <a:t> ქცევა</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673155850"/>
              </p:ext>
            </p:extLst>
          </p:nvPr>
        </p:nvGraphicFramePr>
        <p:xfrm>
          <a:off x="152400" y="1295400"/>
          <a:ext cx="3657600" cy="5562600"/>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3901855696"/>
                    </a:ext>
                  </a:extLst>
                </a:gridCol>
              </a:tblGrid>
              <a:tr h="5562600">
                <a:tc>
                  <a:txBody>
                    <a:bodyPr/>
                    <a:lstStyle/>
                    <a:p>
                      <a:r>
                        <a:rPr lang="en-US" sz="1200" dirty="0">
                          <a:effectLst/>
                          <a:latin typeface="Sylfaen" pitchFamily="18" charset="0"/>
                        </a:rPr>
                        <a:t>ს</a:t>
                      </a:r>
                      <a:r>
                        <a:rPr lang="ka-GE" sz="1200" dirty="0" err="1">
                          <a:effectLst/>
                          <a:latin typeface="Sylfaen" pitchFamily="18" charset="0"/>
                        </a:rPr>
                        <a:t>ამცხე</a:t>
                      </a:r>
                      <a:r>
                        <a:rPr lang="ka-GE" sz="1200" dirty="0">
                          <a:effectLst/>
                          <a:latin typeface="Sylfaen" pitchFamily="18" charset="0"/>
                        </a:rPr>
                        <a:t>-ჯავახეთში</a:t>
                      </a:r>
                    </a:p>
                    <a:p>
                      <a:r>
                        <a:rPr lang="ka-GE" sz="1200" b="1" kern="1200" dirty="0">
                          <a:solidFill>
                            <a:schemeClr val="lt1"/>
                          </a:solidFill>
                          <a:effectLst/>
                          <a:latin typeface="Sylfaen" pitchFamily="18" charset="0"/>
                          <a:ea typeface="+mn-ea"/>
                          <a:cs typeface="+mn-cs"/>
                        </a:rPr>
                        <a:t>რესპონდენტების 90%-ზე მეტი აღნიშნავს, რომ ისინი კორონავირუსით დაინფიცირების პრევენციული ზომებიდან</a:t>
                      </a:r>
                      <a:r>
                        <a:rPr lang="ka-GE" sz="1200" b="1" kern="1200" baseline="0" dirty="0">
                          <a:solidFill>
                            <a:schemeClr val="lt1"/>
                          </a:solidFill>
                          <a:effectLst/>
                          <a:latin typeface="Sylfaen" pitchFamily="18" charset="0"/>
                          <a:ea typeface="+mn-ea"/>
                          <a:cs typeface="+mn-cs"/>
                        </a:rPr>
                        <a:t> ასრულებენ  ისეთ ქცევებს, როგორებიცაა: ხელების დაბანა 20 წამის განმავლობაში, დაუბანელი ხელებით თვალებზე, ცხვირსა და პირზე შეხებისგან თავის შეკავება, პირბადის ტარება. </a:t>
                      </a:r>
                    </a:p>
                    <a:p>
                      <a:endParaRPr lang="ka-GE" sz="1200" b="1" kern="1200" baseline="0" dirty="0">
                        <a:solidFill>
                          <a:schemeClr val="lt1"/>
                        </a:solidFill>
                        <a:effectLst/>
                        <a:latin typeface="Sylfaen" pitchFamily="18" charset="0"/>
                        <a:ea typeface="+mn-ea"/>
                        <a:cs typeface="+mn-cs"/>
                      </a:endParaRPr>
                    </a:p>
                    <a:p>
                      <a:r>
                        <a:rPr lang="ka-GE" sz="1200" b="1" kern="1200" baseline="0" dirty="0">
                          <a:solidFill>
                            <a:schemeClr val="lt1"/>
                          </a:solidFill>
                          <a:effectLst/>
                          <a:latin typeface="Sylfaen" pitchFamily="18" charset="0"/>
                          <a:ea typeface="+mn-ea"/>
                          <a:cs typeface="+mn-cs"/>
                        </a:rPr>
                        <a:t>ქვემო ქართლში კი შემდეგი ქცევები სახელდება გამოკითხულთა 90%-ზე მეტის მიერ: დაუბანელი ხელებით თვალებზე, ცხვირსა და პირზე შეხებისგან თავის შეკავება, პირბადის ტარება, დახველების დროს პირის დაფარვა, პირბადის ტარება, თავშეყრის ადგილებისგან გარიდება და სოციალური დისტანცირება. </a:t>
                      </a:r>
                    </a:p>
                    <a:p>
                      <a:endParaRPr lang="ka-GE" sz="1200" b="1" kern="1200" baseline="0" dirty="0">
                        <a:solidFill>
                          <a:schemeClr val="lt1"/>
                        </a:solidFill>
                        <a:effectLst/>
                        <a:latin typeface="Sylfaen" pitchFamily="18" charset="0"/>
                        <a:ea typeface="+mn-ea"/>
                        <a:cs typeface="+mn-cs"/>
                      </a:endParaRPr>
                    </a:p>
                    <a:p>
                      <a:r>
                        <a:rPr lang="ka-GE" sz="1200" b="1" kern="1200" baseline="0" dirty="0">
                          <a:solidFill>
                            <a:schemeClr val="lt1"/>
                          </a:solidFill>
                          <a:effectLst/>
                          <a:latin typeface="Sylfaen" pitchFamily="18" charset="0"/>
                          <a:ea typeface="+mn-ea"/>
                          <a:cs typeface="+mn-cs"/>
                        </a:rPr>
                        <a:t>ორივე რეგიონში 25%-ზე დაბალია იმ რესპონდენტთა წილი, რომლებიც კორონავირუსის ინფექციის თავიდან ასაცილებლად ახორციელებენ ისეთ ქცევებს, როგორებიცაა გრიპის აცრის გაკეთება და ანტიბიოტიკების მიღება.</a:t>
                      </a:r>
                    </a:p>
                    <a:p>
                      <a:endParaRPr lang="ka-GE" sz="12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rgbClr val="C00000"/>
                          </a:solidFill>
                          <a:effectLst/>
                          <a:latin typeface="Sylfaen" pitchFamily="18" charset="0"/>
                          <a:ea typeface="+mn-ea"/>
                          <a:cs typeface="+mn-cs"/>
                        </a:rPr>
                        <a:t>ქცევითი სტანდარტები და თავისებურებები, რაც ეთნიკურმა უმცირესობებმა გაამჟღავნეს, იმეორებს საქართველოს მოსახლეობაში არსებულ ტენდენციებს.</a:t>
                      </a:r>
                    </a:p>
                    <a:p>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599044472"/>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186196332"/>
              </p:ext>
            </p:extLst>
          </p:nvPr>
        </p:nvGraphicFramePr>
        <p:xfrm>
          <a:off x="152400" y="533400"/>
          <a:ext cx="3581400" cy="880491"/>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რესპონდენტების</a:t>
                      </a:r>
                      <a:r>
                        <a:rPr lang="ka-GE" sz="1800" baseline="0" dirty="0">
                          <a:solidFill>
                            <a:schemeClr val="tx1"/>
                          </a:solidFill>
                          <a:effectLst/>
                          <a:latin typeface="Sylfaen" pitchFamily="18" charset="0"/>
                        </a:rPr>
                        <a:t> ოჯახის წევრების ქცევა</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566861693"/>
              </p:ext>
            </p:extLst>
          </p:nvPr>
        </p:nvGraphicFramePr>
        <p:xfrm>
          <a:off x="152400" y="1524000"/>
          <a:ext cx="3581400" cy="4053840"/>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3901855696"/>
                    </a:ext>
                  </a:extLst>
                </a:gridCol>
              </a:tblGrid>
              <a:tr h="1371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600" b="1" kern="1200" dirty="0">
                          <a:solidFill>
                            <a:schemeClr val="lt1"/>
                          </a:solidFill>
                          <a:effectLst/>
                          <a:latin typeface="Sylfaen" pitchFamily="18" charset="0"/>
                          <a:ea typeface="+mn-ea"/>
                          <a:cs typeface="+mn-cs"/>
                        </a:rPr>
                        <a:t>ორივე რეგიონის რესპონდენტები, როდესაც ისინი</a:t>
                      </a:r>
                      <a:r>
                        <a:rPr lang="ka-GE" sz="1600" b="1" kern="1200" baseline="0" dirty="0">
                          <a:solidFill>
                            <a:schemeClr val="lt1"/>
                          </a:solidFill>
                          <a:effectLst/>
                          <a:latin typeface="Sylfaen" pitchFamily="18" charset="0"/>
                          <a:ea typeface="+mn-ea"/>
                          <a:cs typeface="+mn-cs"/>
                        </a:rPr>
                        <a:t> საკუთარი ოჯახის წევრების მიერ კორონავირუსის ინფექციის გავრცელების პრევენციულ ქცევებზე საუბრობენ, </a:t>
                      </a:r>
                      <a:r>
                        <a:rPr lang="ka-GE" sz="1600" baseline="0" dirty="0">
                          <a:effectLst/>
                          <a:latin typeface="Sylfaen" pitchFamily="18" charset="0"/>
                        </a:rPr>
                        <a:t>თავიან შეფასებებს პოზიტიურ ველში ათავსებენ (</a:t>
                      </a:r>
                      <a:r>
                        <a:rPr lang="en-US" sz="1600" baseline="0" dirty="0">
                          <a:effectLst/>
                          <a:latin typeface="Sylfaen" pitchFamily="18" charset="0"/>
                        </a:rPr>
                        <a:t>Mean</a:t>
                      </a:r>
                      <a:r>
                        <a:rPr lang="ka-GE" sz="1600" baseline="0" dirty="0">
                          <a:effectLst/>
                          <a:latin typeface="Sylfaen" pitchFamily="18" charset="0"/>
                        </a:rPr>
                        <a:t> მაჩვენებლები</a:t>
                      </a:r>
                      <a:r>
                        <a:rPr lang="en-US" sz="1600" baseline="0" dirty="0">
                          <a:effectLst/>
                          <a:latin typeface="Sylfaen" pitchFamily="18" charset="0"/>
                        </a:rPr>
                        <a:t>), </a:t>
                      </a:r>
                      <a:r>
                        <a:rPr lang="ka-GE" sz="1600" baseline="0" dirty="0">
                          <a:effectLst/>
                          <a:latin typeface="Sylfaen" pitchFamily="18" charset="0"/>
                        </a:rPr>
                        <a:t>ანუ ამბობენ, რომ  </a:t>
                      </a:r>
                      <a:r>
                        <a:rPr lang="ka-GE" sz="1600" b="1" kern="1200" dirty="0">
                          <a:solidFill>
                            <a:schemeClr val="lt1"/>
                          </a:solidFill>
                          <a:effectLst/>
                          <a:latin typeface="Sylfaen" pitchFamily="18" charset="0"/>
                          <a:ea typeface="+mn-ea"/>
                          <a:cs typeface="+mn-cs"/>
                        </a:rPr>
                        <a:t>მათი ოჯახის წევრები კორონავირუსით დაინფიცირების პრევენციულ ზომებს ასრულებენ. </a:t>
                      </a:r>
                    </a:p>
                    <a:p>
                      <a:pPr marL="0" marR="0" indent="0" algn="l" defTabSz="914400" rtl="0" eaLnBrk="1" fontAlgn="auto" latinLnBrk="0" hangingPunct="1">
                        <a:lnSpc>
                          <a:spcPct val="100000"/>
                        </a:lnSpc>
                        <a:spcBef>
                          <a:spcPts val="0"/>
                        </a:spcBef>
                        <a:spcAft>
                          <a:spcPts val="0"/>
                        </a:spcAft>
                        <a:buClrTx/>
                        <a:buSzTx/>
                        <a:buFontTx/>
                        <a:buNone/>
                        <a:tabLst/>
                        <a:defRPr/>
                      </a:pPr>
                      <a:endParaRPr lang="ka-GE" sz="16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400" b="1" kern="1200" dirty="0">
                          <a:solidFill>
                            <a:srgbClr val="C00000"/>
                          </a:solidFill>
                          <a:effectLst/>
                          <a:latin typeface="Sylfaen" pitchFamily="18" charset="0"/>
                          <a:ea typeface="+mn-ea"/>
                          <a:cs typeface="+mn-cs"/>
                        </a:rPr>
                        <a:t>საკუთარი ოჯახის წევრების ქცევების შესახებ </a:t>
                      </a:r>
                      <a:r>
                        <a:rPr lang="ka-GE" sz="1400" b="1" kern="1200" baseline="0" dirty="0">
                          <a:solidFill>
                            <a:srgbClr val="C00000"/>
                          </a:solidFill>
                          <a:effectLst/>
                          <a:latin typeface="Sylfaen" pitchFamily="18" charset="0"/>
                          <a:ea typeface="+mn-ea"/>
                          <a:cs typeface="+mn-cs"/>
                        </a:rPr>
                        <a:t>ეთნიკური უმცირესობების მიერ მოწოდებული ინფორაცია მსგავსია იმისა, რასაც საქართელოს მოსახლეობა გვაწვდის.</a:t>
                      </a:r>
                    </a:p>
                    <a:p>
                      <a:pPr marL="0" marR="0" indent="0" algn="l" defTabSz="914400" rtl="0" eaLnBrk="1" fontAlgn="auto" latinLnBrk="0" hangingPunct="1">
                        <a:lnSpc>
                          <a:spcPct val="100000"/>
                        </a:lnSpc>
                        <a:spcBef>
                          <a:spcPts val="0"/>
                        </a:spcBef>
                        <a:spcAft>
                          <a:spcPts val="0"/>
                        </a:spcAft>
                        <a:buClrTx/>
                        <a:buSzTx/>
                        <a:buFontTx/>
                        <a:buNone/>
                        <a:tabLst/>
                        <a:defRPr/>
                      </a:pPr>
                      <a:endParaRPr lang="ka-GE" sz="1600" b="1" kern="1200" dirty="0">
                        <a:solidFill>
                          <a:schemeClr val="lt1"/>
                        </a:solidFill>
                        <a:effectLst/>
                        <a:latin typeface="Sylfaen" pitchFamily="18" charset="0"/>
                        <a:ea typeface="+mn-ea"/>
                        <a:cs typeface="+mn-cs"/>
                      </a:endParaRPr>
                    </a:p>
                    <a:p>
                      <a:endParaRPr lang="ka-GE" sz="18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713200792"/>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170365687"/>
              </p:ext>
            </p:extLst>
          </p:nvPr>
        </p:nvGraphicFramePr>
        <p:xfrm>
          <a:off x="152400" y="533400"/>
          <a:ext cx="3810000" cy="586994"/>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 მზაობა ზომების დასაცავად</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608734815"/>
              </p:ext>
            </p:extLst>
          </p:nvPr>
        </p:nvGraphicFramePr>
        <p:xfrm>
          <a:off x="152400" y="1120394"/>
          <a:ext cx="3810000" cy="5120640"/>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3901855696"/>
                    </a:ext>
                  </a:extLst>
                </a:gridCol>
              </a:tblGrid>
              <a:tr h="4213606">
                <a:tc>
                  <a:txBody>
                    <a:bodyPr/>
                    <a:lstStyle/>
                    <a:p>
                      <a:r>
                        <a:rPr lang="en-US" sz="1100" dirty="0">
                          <a:effectLst/>
                          <a:latin typeface="Sylfaen" pitchFamily="18" charset="0"/>
                        </a:rPr>
                        <a:t> </a:t>
                      </a:r>
                      <a:r>
                        <a:rPr lang="ka-GE" sz="1400" b="1" kern="1200" dirty="0">
                          <a:solidFill>
                            <a:schemeClr val="lt1"/>
                          </a:solidFill>
                          <a:effectLst/>
                          <a:latin typeface="Sylfaen" pitchFamily="18" charset="0"/>
                          <a:ea typeface="+mn-ea"/>
                          <a:cs typeface="+mn-cs"/>
                        </a:rPr>
                        <a:t>სამცხე-ჯავახეთსა და ქვემო ქართლში რესპონდენტების უმრავლესობა გამოხატავს</a:t>
                      </a:r>
                      <a:r>
                        <a:rPr lang="ka-GE" sz="1400" b="1" kern="1200" baseline="0" dirty="0">
                          <a:solidFill>
                            <a:schemeClr val="lt1"/>
                          </a:solidFill>
                          <a:effectLst/>
                          <a:latin typeface="Sylfaen" pitchFamily="18" charset="0"/>
                          <a:ea typeface="+mn-ea"/>
                          <a:cs typeface="+mn-cs"/>
                        </a:rPr>
                        <a:t> </a:t>
                      </a:r>
                      <a:r>
                        <a:rPr lang="ka-GE" sz="1400" b="1" kern="1200" dirty="0">
                          <a:solidFill>
                            <a:schemeClr val="lt1"/>
                          </a:solidFill>
                          <a:effectLst/>
                          <a:latin typeface="Sylfaen" pitchFamily="18" charset="0"/>
                          <a:ea typeface="+mn-ea"/>
                          <a:cs typeface="+mn-cs"/>
                        </a:rPr>
                        <a:t>აუცილებელი პრევენციული ზომების</a:t>
                      </a:r>
                      <a:r>
                        <a:rPr lang="ka-GE" sz="1400" b="1" kern="1200" baseline="0" dirty="0">
                          <a:solidFill>
                            <a:schemeClr val="lt1"/>
                          </a:solidFill>
                          <a:effectLst/>
                          <a:latin typeface="Sylfaen" pitchFamily="18" charset="0"/>
                          <a:ea typeface="+mn-ea"/>
                          <a:cs typeface="+mn-cs"/>
                        </a:rPr>
                        <a:t> </a:t>
                      </a:r>
                      <a:r>
                        <a:rPr lang="ka-GE" sz="1400" b="1" kern="1200" dirty="0">
                          <a:solidFill>
                            <a:schemeClr val="lt1"/>
                          </a:solidFill>
                          <a:effectLst/>
                          <a:latin typeface="Sylfaen" pitchFamily="18" charset="0"/>
                          <a:ea typeface="+mn-ea"/>
                          <a:cs typeface="+mn-cs"/>
                        </a:rPr>
                        <a:t>დაცვის მზაობას მაშინაც, როცა შეზღუდვები თანდათან შემსუბუქდება. </a:t>
                      </a:r>
                      <a:r>
                        <a:rPr lang="ka-GE" sz="1400" b="1" kern="1200" baseline="0" dirty="0">
                          <a:solidFill>
                            <a:schemeClr val="lt1"/>
                          </a:solidFill>
                          <a:effectLst/>
                          <a:latin typeface="Sylfaen" pitchFamily="18" charset="0"/>
                          <a:ea typeface="+mn-ea"/>
                          <a:cs typeface="+mn-cs"/>
                        </a:rPr>
                        <a:t>მაგალითად, სოციალური დისტანციის დაცვის თაობაზე გაკეთებული შეფასებების საშუალო მაჩვენებელი (</a:t>
                      </a:r>
                      <a:r>
                        <a:rPr lang="en-US" sz="1400" b="1" kern="1200" baseline="0" dirty="0">
                          <a:solidFill>
                            <a:schemeClr val="lt1"/>
                          </a:solidFill>
                          <a:effectLst/>
                          <a:latin typeface="Sylfaen" pitchFamily="18" charset="0"/>
                          <a:ea typeface="+mn-ea"/>
                          <a:cs typeface="+mn-cs"/>
                        </a:rPr>
                        <a:t>Mean</a:t>
                      </a:r>
                      <a:r>
                        <a:rPr lang="ka-GE" sz="1400" b="1" kern="1200" baseline="0" dirty="0">
                          <a:solidFill>
                            <a:schemeClr val="lt1"/>
                          </a:solidFill>
                          <a:effectLst/>
                          <a:latin typeface="Sylfaen" pitchFamily="18" charset="0"/>
                          <a:ea typeface="+mn-ea"/>
                          <a:cs typeface="+mn-cs"/>
                        </a:rPr>
                        <a:t> 7 ქულიან სკალაზე</a:t>
                      </a:r>
                      <a:r>
                        <a:rPr lang="en-US" sz="1400" b="1" kern="1200" baseline="0" dirty="0">
                          <a:solidFill>
                            <a:schemeClr val="lt1"/>
                          </a:solidFill>
                          <a:effectLst/>
                          <a:latin typeface="Sylfaen" pitchFamily="18" charset="0"/>
                          <a:ea typeface="+mn-ea"/>
                          <a:cs typeface="+mn-cs"/>
                        </a:rPr>
                        <a:t>)</a:t>
                      </a:r>
                      <a:r>
                        <a:rPr lang="ka-GE" sz="1400" b="1" kern="1200" baseline="0" dirty="0">
                          <a:solidFill>
                            <a:schemeClr val="lt1"/>
                          </a:solidFill>
                          <a:effectLst/>
                          <a:latin typeface="Sylfaen" pitchFamily="18" charset="0"/>
                          <a:ea typeface="+mn-ea"/>
                          <a:cs typeface="+mn-cs"/>
                        </a:rPr>
                        <a:t> სამცხე-ჯავახეთში არის </a:t>
                      </a:r>
                      <a:r>
                        <a:rPr lang="en-US" sz="1400" b="1" kern="1200" baseline="0" dirty="0">
                          <a:solidFill>
                            <a:schemeClr val="lt1"/>
                          </a:solidFill>
                          <a:effectLst/>
                          <a:latin typeface="Sylfaen" pitchFamily="18" charset="0"/>
                          <a:ea typeface="+mn-ea"/>
                          <a:cs typeface="+mn-cs"/>
                        </a:rPr>
                        <a:t> 5.</a:t>
                      </a:r>
                      <a:r>
                        <a:rPr lang="ka-GE" sz="1400" b="1" kern="1200" baseline="0" dirty="0">
                          <a:solidFill>
                            <a:schemeClr val="lt1"/>
                          </a:solidFill>
                          <a:effectLst/>
                          <a:latin typeface="Sylfaen" pitchFamily="18" charset="0"/>
                          <a:ea typeface="+mn-ea"/>
                          <a:cs typeface="+mn-cs"/>
                        </a:rPr>
                        <a:t>8</a:t>
                      </a:r>
                      <a:r>
                        <a:rPr lang="en-US" sz="1400" b="1" kern="1200" baseline="0" dirty="0">
                          <a:solidFill>
                            <a:schemeClr val="lt1"/>
                          </a:solidFill>
                          <a:effectLst/>
                          <a:latin typeface="Sylfaen" pitchFamily="18" charset="0"/>
                          <a:ea typeface="+mn-ea"/>
                          <a:cs typeface="+mn-cs"/>
                        </a:rPr>
                        <a:t>, </a:t>
                      </a:r>
                      <a:r>
                        <a:rPr lang="ka-GE" sz="1400" b="1" kern="1200" baseline="0" dirty="0">
                          <a:solidFill>
                            <a:schemeClr val="lt1"/>
                          </a:solidFill>
                          <a:effectLst/>
                          <a:latin typeface="Sylfaen" pitchFamily="18" charset="0"/>
                          <a:ea typeface="+mn-ea"/>
                          <a:cs typeface="+mn-cs"/>
                        </a:rPr>
                        <a:t>ხოლო ქვემო ქართლში - 5.4. </a:t>
                      </a:r>
                    </a:p>
                    <a:p>
                      <a:endParaRPr lang="ka-GE" sz="1600" b="1" kern="1200" baseline="0" dirty="0">
                        <a:solidFill>
                          <a:schemeClr val="lt1"/>
                        </a:solidFill>
                        <a:effectLst/>
                        <a:latin typeface="Sylfaen" pitchFamily="18" charset="0"/>
                        <a:ea typeface="+mn-ea"/>
                        <a:cs typeface="+mn-cs"/>
                      </a:endParaRPr>
                    </a:p>
                    <a:p>
                      <a:pPr algn="ctr"/>
                      <a:r>
                        <a:rPr lang="ka-GE" sz="1200" b="1" kern="1200" baseline="0" dirty="0">
                          <a:solidFill>
                            <a:schemeClr val="tx1"/>
                          </a:solidFill>
                          <a:effectLst/>
                          <a:latin typeface="Sylfaen" pitchFamily="18" charset="0"/>
                          <a:ea typeface="+mn-ea"/>
                          <a:cs typeface="+mn-cs"/>
                        </a:rPr>
                        <a:t>სამცხე-ჯავახეთში უფრო ძლიერად ამჟღავნებენ მზაობას საპრენევიო ზომების შესრულების შესახებ, ვიდრე ქვემო ქართლში. აქ, სავარაუდოდ, თავის როლს თამაშობს ის, რომ ქვემო ქართლის მოსახლეობის გარკვეუ ნაწილს, მკაცრი საკარანტინე პირობების გამო, მობეზრდა და ერთგვარი პროტესტი გაუჩნდა დამზავი ზომების მიმართ</a:t>
                      </a:r>
                    </a:p>
                    <a:p>
                      <a:pPr algn="ctr"/>
                      <a:endParaRPr lang="ka-GE" sz="1200" b="1" kern="1200" baseline="0" dirty="0">
                        <a:solidFill>
                          <a:schemeClr val="tx1"/>
                        </a:solidFill>
                        <a:effectLst/>
                        <a:latin typeface="Sylfaen" pitchFamily="18" charset="0"/>
                        <a:ea typeface="+mn-ea"/>
                        <a:cs typeface="+mn-cs"/>
                      </a:endParaRPr>
                    </a:p>
                    <a:p>
                      <a:pPr algn="ctr"/>
                      <a:r>
                        <a:rPr lang="ka-GE" sz="1200" b="1" kern="1200" baseline="0" dirty="0">
                          <a:solidFill>
                            <a:srgbClr val="C00000"/>
                          </a:solidFill>
                          <a:effectLst/>
                          <a:latin typeface="Sylfaen" pitchFamily="18" charset="0"/>
                          <a:ea typeface="+mn-ea"/>
                          <a:cs typeface="+mn-cs"/>
                        </a:rPr>
                        <a:t>საქართველოს მოსახლეობაში</a:t>
                      </a:r>
                    </a:p>
                    <a:p>
                      <a:pPr algn="ctr"/>
                      <a:r>
                        <a:rPr lang="ka-GE" sz="1200" b="1" kern="1200" baseline="0" dirty="0">
                          <a:solidFill>
                            <a:srgbClr val="C00000"/>
                          </a:solidFill>
                          <a:effectLst/>
                          <a:latin typeface="Sylfaen" pitchFamily="18" charset="0"/>
                          <a:ea typeface="+mn-ea"/>
                          <a:cs typeface="+mn-cs"/>
                        </a:rPr>
                        <a:t>არსებულ მზაობასთან უფრო ახლოს აღმოჩნდა სამცხე-ჯავახეთის სამიზნე მუნიციპალიტეტების მოსახლეობის </a:t>
                      </a:r>
                    </a:p>
                    <a:p>
                      <a:pPr algn="ctr"/>
                      <a:r>
                        <a:rPr lang="ka-GE" sz="1200" b="1" kern="1200" baseline="0" dirty="0">
                          <a:solidFill>
                            <a:srgbClr val="C00000"/>
                          </a:solidFill>
                          <a:effectLst/>
                          <a:latin typeface="Sylfaen" pitchFamily="18" charset="0"/>
                          <a:ea typeface="+mn-ea"/>
                          <a:cs typeface="+mn-cs"/>
                        </a:rPr>
                        <a:t> მზაობის დონე.</a:t>
                      </a:r>
                    </a:p>
                    <a:p>
                      <a:pPr algn="ctr"/>
                      <a:endParaRPr lang="ka-GE" sz="1200" b="1" kern="1200" baseline="0" dirty="0">
                        <a:solidFill>
                          <a:srgbClr val="C00000"/>
                        </a:solidFill>
                        <a:effectLst/>
                        <a:latin typeface="Sylfaen" pitchFamily="18" charset="0"/>
                        <a:ea typeface="+mn-ea"/>
                        <a:cs typeface="+mn-cs"/>
                      </a:endParaRPr>
                    </a:p>
                    <a:p>
                      <a:pPr algn="ct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1977103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5623938"/>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მზაობა ზომების დასაცავად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85194034"/>
              </p:ext>
            </p:extLst>
          </p:nvPr>
        </p:nvGraphicFramePr>
        <p:xfrm>
          <a:off x="152400" y="914400"/>
          <a:ext cx="8610600" cy="19964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295400">
                <a:tc>
                  <a:txBody>
                    <a:bodyPr/>
                    <a:lstStyle/>
                    <a:p>
                      <a:r>
                        <a:rPr lang="ka-GE" sz="1400" b="1" u="sng" kern="1200" dirty="0">
                          <a:solidFill>
                            <a:schemeClr val="tx1"/>
                          </a:solidFill>
                          <a:effectLst/>
                          <a:latin typeface="Sylfaen" pitchFamily="18" charset="0"/>
                          <a:ea typeface="+mn-ea"/>
                          <a:cs typeface="+mn-cs"/>
                        </a:rPr>
                        <a:t>სამცხე -ჯავახეთი:</a:t>
                      </a:r>
                    </a:p>
                    <a:p>
                      <a:r>
                        <a:rPr lang="ka-GE" sz="1200" b="1" kern="1200" dirty="0">
                          <a:solidFill>
                            <a:schemeClr val="tx1"/>
                          </a:solidFill>
                          <a:effectLst/>
                          <a:latin typeface="Sylfaen" pitchFamily="18" charset="0"/>
                          <a:ea typeface="+mn-ea"/>
                          <a:cs typeface="+mn-cs"/>
                        </a:rPr>
                        <a:t>სოციალური დისტანციის დაცვის მზადყოფნას უფრო მეტად გამოხატავენ</a:t>
                      </a:r>
                      <a:r>
                        <a:rPr lang="en-US" sz="1200" b="1" kern="1200" dirty="0">
                          <a:solidFill>
                            <a:schemeClr val="tx1"/>
                          </a:solidFill>
                          <a:effectLst/>
                          <a:latin typeface="Sylfaen" pitchFamily="18" charset="0"/>
                          <a:ea typeface="+mn-ea"/>
                          <a:cs typeface="+mn-cs"/>
                        </a:rPr>
                        <a:t> </a:t>
                      </a:r>
                      <a:r>
                        <a:rPr lang="ka-GE" sz="1200" b="1" kern="1200" dirty="0">
                          <a:solidFill>
                            <a:schemeClr val="tx1"/>
                          </a:solidFill>
                          <a:effectLst/>
                          <a:latin typeface="Sylfaen" pitchFamily="18" charset="0"/>
                          <a:ea typeface="+mn-ea"/>
                          <a:cs typeface="+mn-cs"/>
                        </a:rPr>
                        <a:t>ისინი,</a:t>
                      </a:r>
                      <a:r>
                        <a:rPr lang="ka-GE" sz="1200" b="1" kern="1200" baseline="0" dirty="0">
                          <a:solidFill>
                            <a:schemeClr val="tx1"/>
                          </a:solidFill>
                          <a:effectLst/>
                          <a:latin typeface="Sylfaen" pitchFamily="18" charset="0"/>
                          <a:ea typeface="+mn-ea"/>
                          <a:cs typeface="+mn-cs"/>
                        </a:rPr>
                        <a:t> ვინც</a:t>
                      </a:r>
                      <a:r>
                        <a:rPr lang="ka-GE" sz="1200" b="1" kern="1200" dirty="0">
                          <a:solidFill>
                            <a:schemeClr val="tx1"/>
                          </a:solidFill>
                          <a:effectLst/>
                          <a:latin typeface="Sylfaen" pitchFamily="18" charset="0"/>
                          <a:ea typeface="+mn-ea"/>
                          <a:cs typeface="+mn-cs"/>
                        </a:rPr>
                        <a:t>:</a:t>
                      </a:r>
                      <a:endParaRPr lang="en-US" sz="1200" b="1" kern="1200" dirty="0">
                        <a:solidFill>
                          <a:schemeClr val="tx1"/>
                        </a:solidFill>
                        <a:effectLst/>
                        <a:latin typeface="Sylfaen" pitchFamily="18" charset="0"/>
                        <a:ea typeface="+mn-ea"/>
                        <a:cs typeface="+mn-cs"/>
                      </a:endParaRPr>
                    </a:p>
                    <a:p>
                      <a:pPr marL="171450" lvl="0" indent="-171450">
                        <a:buFont typeface="Arial" panose="020B0604020202020204" pitchFamily="34" charset="0"/>
                        <a:buChar char="•"/>
                      </a:pPr>
                      <a:r>
                        <a:rPr lang="ka-GE" sz="1200" b="1" kern="1200" dirty="0">
                          <a:solidFill>
                            <a:schemeClr val="tx1"/>
                          </a:solidFill>
                          <a:effectLst/>
                          <a:latin typeface="Sylfaen" pitchFamily="18" charset="0"/>
                          <a:ea typeface="+mn-ea"/>
                          <a:cs typeface="+mn-cs"/>
                        </a:rPr>
                        <a:t>სამედიცინო სექტორს ენდობა</a:t>
                      </a:r>
                      <a:endParaRPr lang="en-US" sz="1200" b="1" kern="1200" dirty="0">
                        <a:solidFill>
                          <a:schemeClr val="tx1"/>
                        </a:solidFill>
                        <a:effectLst/>
                        <a:latin typeface="Sylfaen" pitchFamily="18" charset="0"/>
                        <a:ea typeface="+mn-ea"/>
                        <a:cs typeface="+mn-cs"/>
                      </a:endParaRPr>
                    </a:p>
                    <a:p>
                      <a:pPr marL="171450" lvl="0" indent="-171450">
                        <a:buFont typeface="Arial" panose="020B0604020202020204" pitchFamily="34" charset="0"/>
                        <a:buChar char="•"/>
                      </a:pPr>
                      <a:r>
                        <a:rPr lang="ka-GE" sz="1200" b="1" kern="1200" dirty="0">
                          <a:solidFill>
                            <a:schemeClr val="tx1"/>
                          </a:solidFill>
                          <a:effectLst/>
                          <a:latin typeface="Sylfaen" pitchFamily="18" charset="0"/>
                          <a:ea typeface="+mn-ea"/>
                          <a:cs typeface="+mn-cs"/>
                        </a:rPr>
                        <a:t>მედიას არ აბრალებს ვირუსის გაზვიადებულ წარმოჩენას </a:t>
                      </a:r>
                    </a:p>
                    <a:p>
                      <a:pPr marL="171450" lvl="0" indent="-171450">
                        <a:buFont typeface="Arial" panose="020B0604020202020204" pitchFamily="34" charset="0"/>
                        <a:buChar char="•"/>
                      </a:pPr>
                      <a:r>
                        <a:rPr lang="ka-GE" sz="1200" b="1" kern="1200" dirty="0">
                          <a:solidFill>
                            <a:schemeClr val="tx1"/>
                          </a:solidFill>
                          <a:effectLst/>
                          <a:latin typeface="Sylfaen" pitchFamily="18" charset="0"/>
                          <a:ea typeface="+mn-ea"/>
                          <a:cs typeface="+mn-cs"/>
                        </a:rPr>
                        <a:t>ინფექციას აღიქვამს რთულად</a:t>
                      </a:r>
                      <a:r>
                        <a:rPr lang="ka-GE" sz="1200" b="1" kern="1200" baseline="0" dirty="0">
                          <a:solidFill>
                            <a:schemeClr val="tx1"/>
                          </a:solidFill>
                          <a:effectLst/>
                          <a:latin typeface="Sylfaen" pitchFamily="18" charset="0"/>
                          <a:ea typeface="+mn-ea"/>
                          <a:cs typeface="+mn-cs"/>
                        </a:rPr>
                        <a:t> გადასატანად</a:t>
                      </a:r>
                    </a:p>
                    <a:p>
                      <a:pPr marL="171450" lvl="0" indent="-171450">
                        <a:buFont typeface="Arial" panose="020B0604020202020204" pitchFamily="34" charset="0"/>
                        <a:buChar char="•"/>
                      </a:pPr>
                      <a:r>
                        <a:rPr lang="ka-GE" sz="1200" b="1" kern="1200" baseline="0" dirty="0">
                          <a:solidFill>
                            <a:schemeClr val="tx1"/>
                          </a:solidFill>
                          <a:effectLst/>
                          <a:latin typeface="Sylfaen" pitchFamily="18" charset="0"/>
                          <a:ea typeface="+mn-ea"/>
                          <a:cs typeface="+mn-cs"/>
                        </a:rPr>
                        <a:t>ფიქრობს, რომ ინფექციის გავრცელების სისწრაფე მაღალია</a:t>
                      </a:r>
                      <a:endParaRPr lang="ka-GE" sz="1200" b="1" kern="1200" dirty="0">
                        <a:solidFill>
                          <a:schemeClr val="tx1"/>
                        </a:solidFill>
                        <a:effectLst/>
                        <a:latin typeface="Sylfaen" pitchFamily="18" charset="0"/>
                        <a:ea typeface="+mn-ea"/>
                        <a:cs typeface="+mn-cs"/>
                      </a:endParaRPr>
                    </a:p>
                    <a:p>
                      <a:endParaRPr lang="ka-GE" sz="1200" b="1" kern="1200" dirty="0">
                        <a:solidFill>
                          <a:schemeClr val="tx1"/>
                        </a:solidFill>
                        <a:effectLst/>
                        <a:latin typeface="Sylfaen" pitchFamily="18" charset="0"/>
                        <a:ea typeface="+mn-ea"/>
                        <a:cs typeface="+mn-cs"/>
                      </a:endParaRPr>
                    </a:p>
                    <a:p>
                      <a:r>
                        <a:rPr lang="ka-GE" sz="1200" b="1" kern="1200" dirty="0">
                          <a:solidFill>
                            <a:schemeClr val="tx1"/>
                          </a:solidFill>
                          <a:effectLst/>
                          <a:latin typeface="Sylfaen" pitchFamily="18" charset="0"/>
                          <a:ea typeface="+mn-ea"/>
                          <a:cs typeface="+mn-cs"/>
                        </a:rPr>
                        <a:t>თავშეყრის ადგილებისგან თავის არიდების მზადყოფნას უფრო მეტად გამოხატავენ:</a:t>
                      </a:r>
                      <a:endParaRPr lang="en-US" sz="1200" b="1" kern="1200" dirty="0">
                        <a:solidFill>
                          <a:schemeClr val="tx1"/>
                        </a:solidFill>
                        <a:effectLst/>
                        <a:latin typeface="Sylfaen" pitchFamily="18" charset="0"/>
                        <a:ea typeface="+mn-ea"/>
                        <a:cs typeface="+mn-cs"/>
                      </a:endParaRPr>
                    </a:p>
                    <a:p>
                      <a:pPr marL="171450" lvl="0" indent="-171450">
                        <a:buFont typeface="Arial" panose="020B0604020202020204" pitchFamily="34" charset="0"/>
                        <a:buChar char="•"/>
                      </a:pPr>
                      <a:r>
                        <a:rPr lang="ka-GE" sz="1200" b="1" kern="1200" dirty="0">
                          <a:solidFill>
                            <a:schemeClr val="tx1"/>
                          </a:solidFill>
                          <a:effectLst/>
                          <a:latin typeface="Sylfaen" pitchFamily="18" charset="0"/>
                          <a:ea typeface="+mn-ea"/>
                          <a:cs typeface="+mn-cs"/>
                        </a:rPr>
                        <a:t>სამცხე ჯავახეთში გამოკითხული ის რესპონდენტები, რომლებიც სამთავრობო სტრუქტურის მიმართ ნდობას ავლენენ</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200" b="1" kern="1200" baseline="0" dirty="0">
                          <a:solidFill>
                            <a:schemeClr val="tx1"/>
                          </a:solidFill>
                          <a:effectLst/>
                          <a:latin typeface="Sylfaen" pitchFamily="18" charset="0"/>
                          <a:ea typeface="+mn-ea"/>
                          <a:cs typeface="+mn-cs"/>
                        </a:rPr>
                        <a:t>ისინი, რომლებიც ფიქრობენ რომ ინფექციის გავრცელების სისწრაფე მაღალია</a:t>
                      </a:r>
                      <a:endParaRPr lang="en-US" sz="1200" b="1" kern="1200" dirty="0">
                        <a:solidFill>
                          <a:schemeClr val="tx1"/>
                        </a:solidFill>
                        <a:effectLst/>
                        <a:latin typeface="Sylfaen" pitchFamily="18" charset="0"/>
                        <a:ea typeface="+mn-ea"/>
                        <a:cs typeface="+mn-cs"/>
                      </a:endParaRPr>
                    </a:p>
                    <a:p>
                      <a:pPr lvl="0"/>
                      <a:endParaRPr lang="ka-GE" sz="9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133497608"/>
              </p:ext>
            </p:extLst>
          </p:nvPr>
        </p:nvGraphicFramePr>
        <p:xfrm>
          <a:off x="152400" y="3168748"/>
          <a:ext cx="8229599" cy="2871789"/>
        </p:xfrm>
        <a:graphic>
          <a:graphicData uri="http://schemas.openxmlformats.org/drawingml/2006/table">
            <a:tbl>
              <a:tblPr firstRow="1" firstCol="1" bandRow="1">
                <a:tableStyleId>{5C22544A-7EE6-4342-B048-85BDC9FD1C3A}</a:tableStyleId>
              </a:tblPr>
              <a:tblGrid>
                <a:gridCol w="1617939">
                  <a:extLst>
                    <a:ext uri="{9D8B030D-6E8A-4147-A177-3AD203B41FA5}">
                      <a16:colId xmlns:a16="http://schemas.microsoft.com/office/drawing/2014/main" val="594654167"/>
                    </a:ext>
                  </a:extLst>
                </a:gridCol>
                <a:gridCol w="1173541">
                  <a:extLst>
                    <a:ext uri="{9D8B030D-6E8A-4147-A177-3AD203B41FA5}">
                      <a16:colId xmlns:a16="http://schemas.microsoft.com/office/drawing/2014/main" val="3932233914"/>
                    </a:ext>
                  </a:extLst>
                </a:gridCol>
                <a:gridCol w="1173541">
                  <a:extLst>
                    <a:ext uri="{9D8B030D-6E8A-4147-A177-3AD203B41FA5}">
                      <a16:colId xmlns:a16="http://schemas.microsoft.com/office/drawing/2014/main" val="280452143"/>
                    </a:ext>
                  </a:extLst>
                </a:gridCol>
                <a:gridCol w="1101120">
                  <a:extLst>
                    <a:ext uri="{9D8B030D-6E8A-4147-A177-3AD203B41FA5}">
                      <a16:colId xmlns:a16="http://schemas.microsoft.com/office/drawing/2014/main" val="198760525"/>
                    </a:ext>
                  </a:extLst>
                </a:gridCol>
                <a:gridCol w="1173541">
                  <a:extLst>
                    <a:ext uri="{9D8B030D-6E8A-4147-A177-3AD203B41FA5}">
                      <a16:colId xmlns:a16="http://schemas.microsoft.com/office/drawing/2014/main" val="1102642896"/>
                    </a:ext>
                  </a:extLst>
                </a:gridCol>
                <a:gridCol w="1173541">
                  <a:extLst>
                    <a:ext uri="{9D8B030D-6E8A-4147-A177-3AD203B41FA5}">
                      <a16:colId xmlns:a16="http://schemas.microsoft.com/office/drawing/2014/main" val="4089441972"/>
                    </a:ext>
                  </a:extLst>
                </a:gridCol>
                <a:gridCol w="816376">
                  <a:extLst>
                    <a:ext uri="{9D8B030D-6E8A-4147-A177-3AD203B41FA5}">
                      <a16:colId xmlns:a16="http://schemas.microsoft.com/office/drawing/2014/main" val="1632910995"/>
                    </a:ext>
                  </a:extLst>
                </a:gridCol>
              </a:tblGrid>
              <a:tr h="276225">
                <a:tc rowSpan="2">
                  <a:txBody>
                    <a:bodyPr/>
                    <a:lstStyle/>
                    <a:p>
                      <a:pPr marL="0" marR="0">
                        <a:lnSpc>
                          <a:spcPct val="107000"/>
                        </a:lnSpc>
                        <a:spcBef>
                          <a:spcPts val="0"/>
                        </a:spcBef>
                        <a:spcAft>
                          <a:spcPts val="800"/>
                        </a:spcAft>
                      </a:pPr>
                      <a:r>
                        <a:rPr lang="ka-GE" sz="1100" dirty="0">
                          <a:effectLst/>
                          <a:latin typeface="Sylfaen" pitchFamily="18" charset="0"/>
                        </a:rPr>
                        <a:t>სამცხე-ჯავახეთი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gridSpan="3">
                  <a:txBody>
                    <a:bodyPr/>
                    <a:lstStyle/>
                    <a:p>
                      <a:pPr marL="0" marR="0" algn="ctr">
                        <a:lnSpc>
                          <a:spcPct val="107000"/>
                        </a:lnSpc>
                        <a:spcBef>
                          <a:spcPts val="0"/>
                        </a:spcBef>
                        <a:spcAft>
                          <a:spcPts val="800"/>
                        </a:spcAft>
                      </a:pPr>
                      <a:r>
                        <a:rPr lang="ka-GE" sz="1100" dirty="0">
                          <a:effectLst/>
                          <a:latin typeface="Sylfaen" pitchFamily="18" charset="0"/>
                        </a:rPr>
                        <a:t>სოციალური დისტანციის მზაობა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dirty="0">
                          <a:effectLst/>
                          <a:latin typeface="Sylfaen" pitchFamily="18" charset="0"/>
                        </a:rPr>
                        <a:t>თავშეყრის ადგილებისგან თავის არიდების მზაობა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46776"/>
                  </a:ext>
                </a:extLst>
              </a:tr>
              <a:tr h="138430">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796637844"/>
                  </a:ext>
                </a:extLst>
              </a:tr>
              <a:tr h="276225">
                <a:tc>
                  <a:txBody>
                    <a:bodyPr/>
                    <a:lstStyle/>
                    <a:p>
                      <a:pPr marL="0" marR="0">
                        <a:lnSpc>
                          <a:spcPct val="107000"/>
                        </a:lnSpc>
                        <a:spcBef>
                          <a:spcPts val="0"/>
                        </a:spcBef>
                        <a:spcAft>
                          <a:spcPts val="800"/>
                        </a:spcAft>
                      </a:pPr>
                      <a:r>
                        <a:rPr lang="ka-GE" sz="1100">
                          <a:effectLst/>
                          <a:latin typeface="Sylfaen" pitchFamily="18" charset="0"/>
                        </a:rPr>
                        <a:t>სამედიცინო სექტორის  მიმართ ნდობა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0.27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0.15 – 0.39</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010201771"/>
                  </a:ext>
                </a:extLst>
              </a:tr>
              <a:tr h="328930">
                <a:tc>
                  <a:txBody>
                    <a:bodyPr/>
                    <a:lstStyle/>
                    <a:p>
                      <a:pPr marL="0" marR="0">
                        <a:lnSpc>
                          <a:spcPct val="107000"/>
                        </a:lnSpc>
                        <a:spcBef>
                          <a:spcPts val="0"/>
                        </a:spcBef>
                        <a:spcAft>
                          <a:spcPts val="800"/>
                        </a:spcAft>
                      </a:pPr>
                      <a:r>
                        <a:rPr lang="ka-GE" sz="1100" dirty="0">
                          <a:effectLst/>
                          <a:latin typeface="Sylfaen" pitchFamily="18" charset="0"/>
                        </a:rPr>
                        <a:t>სამთავრობო სტრუქტურების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0.28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0.16 – 0.40</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681767526"/>
                  </a:ext>
                </a:extLst>
              </a:tr>
              <a:tr h="381000">
                <a:tc>
                  <a:txBody>
                    <a:bodyPr/>
                    <a:lstStyle/>
                    <a:p>
                      <a:pPr marL="0" marR="0">
                        <a:lnSpc>
                          <a:spcPct val="107000"/>
                        </a:lnSpc>
                        <a:spcBef>
                          <a:spcPts val="0"/>
                        </a:spcBef>
                        <a:spcAft>
                          <a:spcPts val="800"/>
                        </a:spcAft>
                      </a:pPr>
                      <a:r>
                        <a:rPr lang="ka-GE" sz="1100">
                          <a:effectLst/>
                          <a:latin typeface="Sylfaen" pitchFamily="18" charset="0"/>
                        </a:rPr>
                        <a:t>მედიის მიერ ვირუსის გაზვიადებული წარმოჩენის აღქმა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-0.25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-0.38 – -0.13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532799299"/>
                  </a:ext>
                </a:extLst>
              </a:tr>
              <a:tr h="381000">
                <a:tc>
                  <a:txBody>
                    <a:bodyPr/>
                    <a:lstStyle/>
                    <a:p>
                      <a:pPr marL="0" marR="0">
                        <a:lnSpc>
                          <a:spcPct val="107000"/>
                        </a:lnSpc>
                        <a:spcBef>
                          <a:spcPts val="0"/>
                        </a:spcBef>
                        <a:spcAft>
                          <a:spcPts val="800"/>
                        </a:spcAft>
                      </a:pPr>
                      <a:r>
                        <a:rPr lang="ka-GE" sz="1100">
                          <a:effectLst/>
                          <a:latin typeface="Sylfaen" pitchFamily="18" charset="0"/>
                        </a:rPr>
                        <a:t>ინფექციის სირთულე</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0.13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a:effectLst/>
                          <a:latin typeface="Sylfaen" pitchFamily="18" charset="0"/>
                        </a:rPr>
                        <a:t>0.02 – 0.25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a:effectLst/>
                          <a:latin typeface="Sylfaen" pitchFamily="18" charset="0"/>
                        </a:rPr>
                        <a:t>0.026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363048086"/>
                  </a:ext>
                </a:extLst>
              </a:tr>
              <a:tr h="381000">
                <a:tc>
                  <a:txBody>
                    <a:bodyPr/>
                    <a:lstStyle/>
                    <a:p>
                      <a:pPr marL="0" marR="0">
                        <a:lnSpc>
                          <a:spcPct val="107000"/>
                        </a:lnSpc>
                        <a:spcBef>
                          <a:spcPts val="0"/>
                        </a:spcBef>
                        <a:spcAft>
                          <a:spcPts val="800"/>
                        </a:spcAft>
                      </a:pPr>
                      <a:r>
                        <a:rPr lang="ka-GE" sz="1100">
                          <a:effectLst/>
                          <a:latin typeface="Sylfaen" pitchFamily="18" charset="0"/>
                        </a:rPr>
                        <a:t>ინფექციის გავრცელების სისწრაფე</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0.18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a:effectLst/>
                          <a:latin typeface="Sylfaen" pitchFamily="18" charset="0"/>
                        </a:rPr>
                        <a:t>0.05 – 0.31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a:effectLst/>
                          <a:latin typeface="Sylfaen" pitchFamily="18" charset="0"/>
                        </a:rPr>
                        <a:t>0.008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0.19</a:t>
                      </a:r>
                    </a:p>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a:effectLst/>
                          <a:latin typeface="Sylfaen" pitchFamily="18" charset="0"/>
                        </a:rPr>
                        <a:t>0.06 – 0.33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0.006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37898984"/>
                  </a:ext>
                </a:extLst>
              </a:tr>
            </a:tbl>
          </a:graphicData>
        </a:graphic>
      </p:graphicFrame>
    </p:spTree>
    <p:extLst>
      <p:ext uri="{BB962C8B-B14F-4D97-AF65-F5344CB8AC3E}">
        <p14:creationId xmlns:p14="http://schemas.microsoft.com/office/powerpoint/2010/main" val="1346773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30456469"/>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მზაობა ზომების დასაცავად </a:t>
                      </a:r>
                      <a:r>
                        <a:rPr lang="ka-GE" sz="1400" b="0" baseline="0" dirty="0">
                          <a:solidFill>
                            <a:schemeClr val="tx1"/>
                          </a:solidFill>
                          <a:effectLst/>
                          <a:latin typeface="Sylfaen" pitchFamily="18" charset="0"/>
                          <a:ea typeface="+mn-ea"/>
                          <a:cs typeface="+mn-cs"/>
                        </a:rPr>
                        <a:t>(რეგრესიული ანალიზი-გაგრძელება)</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
        <p:nvSpPr>
          <p:cNvPr id="3" name="Rectangle 2"/>
          <p:cNvSpPr/>
          <p:nvPr/>
        </p:nvSpPr>
        <p:spPr>
          <a:xfrm>
            <a:off x="152400" y="990600"/>
            <a:ext cx="8610600" cy="3170099"/>
          </a:xfrm>
          <a:prstGeom prst="rect">
            <a:avLst/>
          </a:prstGeom>
        </p:spPr>
        <p:txBody>
          <a:bodyPr wrap="square">
            <a:spAutoFit/>
          </a:bodyPr>
          <a:lstStyle/>
          <a:p>
            <a:r>
              <a:rPr lang="ka-GE" sz="1400" b="1" u="sng" dirty="0">
                <a:latin typeface="Sylfaen" pitchFamily="18" charset="0"/>
              </a:rPr>
              <a:t>ქვემო ქართლი:</a:t>
            </a:r>
          </a:p>
          <a:p>
            <a:r>
              <a:rPr lang="ka-GE" sz="1200" b="1" dirty="0">
                <a:latin typeface="Sylfaen" pitchFamily="18" charset="0"/>
              </a:rPr>
              <a:t>სოციალური დისტანციის დაცვის მზადყოფნას უფრო მეტად გამოხატავენ ისინი, ვინც:</a:t>
            </a:r>
            <a:endParaRPr lang="en-US" sz="1200" b="1" dirty="0">
              <a:latin typeface="Sylfaen" pitchFamily="18" charset="0"/>
            </a:endParaRPr>
          </a:p>
          <a:p>
            <a:pPr marL="171450" lvl="0" indent="-171450">
              <a:buFont typeface="Arial" panose="020B0604020202020204" pitchFamily="34" charset="0"/>
              <a:buChar char="•"/>
            </a:pPr>
            <a:r>
              <a:rPr lang="ka-GE" sz="1200" b="1" dirty="0">
                <a:latin typeface="Sylfaen" pitchFamily="18" charset="0"/>
              </a:rPr>
              <a:t>საკუთარი თავის დაუცველობაზე საუბრობს და ფიქრობს, რომ შეიძლება დაინფიცირდეს</a:t>
            </a:r>
          </a:p>
          <a:p>
            <a:pPr marL="171450" lvl="0" indent="-171450">
              <a:buFont typeface="Arial" panose="020B0604020202020204" pitchFamily="34" charset="0"/>
              <a:buChar char="•"/>
            </a:pPr>
            <a:r>
              <a:rPr lang="ka-GE" sz="1200" b="1" dirty="0">
                <a:latin typeface="Sylfaen" pitchFamily="18" charset="0"/>
              </a:rPr>
              <a:t>ინფექციას რთულად გადასატანად თვლიან</a:t>
            </a:r>
          </a:p>
          <a:p>
            <a:pPr marL="171450" lvl="0" indent="-171450">
              <a:buFont typeface="Arial" panose="020B0604020202020204" pitchFamily="34" charset="0"/>
              <a:buChar char="•"/>
            </a:pPr>
            <a:r>
              <a:rPr lang="ka-GE" sz="1200" b="1" dirty="0">
                <a:latin typeface="Sylfaen" pitchFamily="18" charset="0"/>
              </a:rPr>
              <a:t>სამედიცინო სექტორის მიმართ ნდობით არის განწყობილი</a:t>
            </a:r>
          </a:p>
          <a:p>
            <a:pPr marL="171450" lvl="0" indent="-171450">
              <a:buFont typeface="Arial" panose="020B0604020202020204" pitchFamily="34" charset="0"/>
              <a:buChar char="•"/>
            </a:pPr>
            <a:r>
              <a:rPr lang="ka-GE" sz="1200" b="1" dirty="0">
                <a:latin typeface="Sylfaen" pitchFamily="18" charset="0"/>
              </a:rPr>
              <a:t>ფიქრობს, რომ ინფექცია სწრაფად ვრცელდება</a:t>
            </a:r>
          </a:p>
          <a:p>
            <a:pPr lvl="0"/>
            <a:endParaRPr lang="ka-GE" sz="1200" b="1" dirty="0">
              <a:latin typeface="Sylfaen" pitchFamily="18" charset="0"/>
            </a:endParaRPr>
          </a:p>
          <a:p>
            <a:pPr lvl="0"/>
            <a:r>
              <a:rPr lang="ka-GE" sz="1200" b="1" dirty="0">
                <a:latin typeface="Sylfaen" pitchFamily="18" charset="0"/>
              </a:rPr>
              <a:t>თავშეყრის ადგილებისგან თავის არიდების მზადყოფნას გამოთქვამენ ისინი, ვინც:</a:t>
            </a:r>
          </a:p>
          <a:p>
            <a:pPr marL="285750" indent="-285750">
              <a:buFont typeface="Arial" panose="020B0604020202020204" pitchFamily="34" charset="0"/>
              <a:buChar char="•"/>
            </a:pPr>
            <a:r>
              <a:rPr lang="ka-GE" sz="1200" b="1" dirty="0">
                <a:latin typeface="Sylfaen" pitchFamily="18" charset="0"/>
              </a:rPr>
              <a:t>საკუთარი თავის დაუცველობაზე საუბრობს და ფიქრობს, რომ შეიძლება დაინფიცირდეს</a:t>
            </a:r>
          </a:p>
          <a:p>
            <a:pPr marL="285750" indent="-285750">
              <a:buFont typeface="Arial" panose="020B0604020202020204" pitchFamily="34" charset="0"/>
              <a:buChar char="•"/>
            </a:pPr>
            <a:r>
              <a:rPr lang="ka-GE" sz="1200" b="1" dirty="0">
                <a:latin typeface="Sylfaen" pitchFamily="18" charset="0"/>
              </a:rPr>
              <a:t>სამთავრობო სექტორის მიმართ ნდობით არის განწყობილი</a:t>
            </a:r>
          </a:p>
          <a:p>
            <a:pPr marL="285750" indent="-285750">
              <a:buFont typeface="Arial" panose="020B0604020202020204" pitchFamily="34" charset="0"/>
              <a:buChar char="•"/>
            </a:pPr>
            <a:r>
              <a:rPr lang="ka-GE" sz="1200" b="1" dirty="0">
                <a:latin typeface="Sylfaen" pitchFamily="18" charset="0"/>
              </a:rPr>
              <a:t>ენდობა სამედიცინო სექტორს</a:t>
            </a:r>
          </a:p>
          <a:p>
            <a:pPr marL="285750" indent="-285750">
              <a:buFont typeface="Arial" panose="020B0604020202020204" pitchFamily="34" charset="0"/>
              <a:buChar char="•"/>
            </a:pPr>
            <a:endParaRPr lang="ka-GE" sz="1200" b="1" dirty="0">
              <a:latin typeface="Sylfaen" pitchFamily="18" charset="0"/>
            </a:endParaRPr>
          </a:p>
          <a:p>
            <a:pPr marL="285750" lvl="0" indent="-285750">
              <a:buFont typeface="Arial" panose="020B0604020202020204" pitchFamily="34" charset="0"/>
              <a:buChar char="•"/>
            </a:pPr>
            <a:endParaRPr lang="ka-GE" b="1" dirty="0">
              <a:latin typeface="Sylfaen" pitchFamily="18" charset="0"/>
            </a:endParaRPr>
          </a:p>
          <a:p>
            <a:pPr marL="171450" lvl="0" indent="-171450">
              <a:buFont typeface="Arial" panose="020B0604020202020204" pitchFamily="34" charset="0"/>
              <a:buChar char="•"/>
            </a:pPr>
            <a:endParaRPr lang="ka-GE" b="1" dirty="0">
              <a:latin typeface="Sylfaen" pitchFamily="18" charset="0"/>
            </a:endParaRPr>
          </a:p>
          <a:p>
            <a:pPr marL="171450" lvl="0" indent="-171450">
              <a:buFont typeface="Arial" panose="020B0604020202020204" pitchFamily="34" charset="0"/>
              <a:buChar char="•"/>
            </a:pPr>
            <a:endParaRPr lang="ka-GE" b="1" dirty="0">
              <a:latin typeface="Sylfae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554836657"/>
              </p:ext>
            </p:extLst>
          </p:nvPr>
        </p:nvGraphicFramePr>
        <p:xfrm>
          <a:off x="152400" y="3352800"/>
          <a:ext cx="8534397" cy="3168841"/>
        </p:xfrm>
        <a:graphic>
          <a:graphicData uri="http://schemas.openxmlformats.org/drawingml/2006/table">
            <a:tbl>
              <a:tblPr firstRow="1" firstCol="1" bandRow="1">
                <a:tableStyleId>{5C22544A-7EE6-4342-B048-85BDC9FD1C3A}</a:tableStyleId>
              </a:tblPr>
              <a:tblGrid>
                <a:gridCol w="1677863">
                  <a:extLst>
                    <a:ext uri="{9D8B030D-6E8A-4147-A177-3AD203B41FA5}">
                      <a16:colId xmlns:a16="http://schemas.microsoft.com/office/drawing/2014/main" val="3632632436"/>
                    </a:ext>
                  </a:extLst>
                </a:gridCol>
                <a:gridCol w="1217005">
                  <a:extLst>
                    <a:ext uri="{9D8B030D-6E8A-4147-A177-3AD203B41FA5}">
                      <a16:colId xmlns:a16="http://schemas.microsoft.com/office/drawing/2014/main" val="2498230578"/>
                    </a:ext>
                  </a:extLst>
                </a:gridCol>
                <a:gridCol w="1217005">
                  <a:extLst>
                    <a:ext uri="{9D8B030D-6E8A-4147-A177-3AD203B41FA5}">
                      <a16:colId xmlns:a16="http://schemas.microsoft.com/office/drawing/2014/main" val="2136173350"/>
                    </a:ext>
                  </a:extLst>
                </a:gridCol>
                <a:gridCol w="1141902">
                  <a:extLst>
                    <a:ext uri="{9D8B030D-6E8A-4147-A177-3AD203B41FA5}">
                      <a16:colId xmlns:a16="http://schemas.microsoft.com/office/drawing/2014/main" val="3077854109"/>
                    </a:ext>
                  </a:extLst>
                </a:gridCol>
                <a:gridCol w="1217005">
                  <a:extLst>
                    <a:ext uri="{9D8B030D-6E8A-4147-A177-3AD203B41FA5}">
                      <a16:colId xmlns:a16="http://schemas.microsoft.com/office/drawing/2014/main" val="4102942318"/>
                    </a:ext>
                  </a:extLst>
                </a:gridCol>
                <a:gridCol w="1217005">
                  <a:extLst>
                    <a:ext uri="{9D8B030D-6E8A-4147-A177-3AD203B41FA5}">
                      <a16:colId xmlns:a16="http://schemas.microsoft.com/office/drawing/2014/main" val="3816896614"/>
                    </a:ext>
                  </a:extLst>
                </a:gridCol>
                <a:gridCol w="846612">
                  <a:extLst>
                    <a:ext uri="{9D8B030D-6E8A-4147-A177-3AD203B41FA5}">
                      <a16:colId xmlns:a16="http://schemas.microsoft.com/office/drawing/2014/main" val="3829882471"/>
                    </a:ext>
                  </a:extLst>
                </a:gridCol>
              </a:tblGrid>
              <a:tr h="430398">
                <a:tc rowSpan="2">
                  <a:txBody>
                    <a:bodyPr/>
                    <a:lstStyle/>
                    <a:p>
                      <a:pPr marL="0" marR="0">
                        <a:lnSpc>
                          <a:spcPct val="107000"/>
                        </a:lnSpc>
                        <a:spcBef>
                          <a:spcPts val="0"/>
                        </a:spcBef>
                        <a:spcAft>
                          <a:spcPts val="800"/>
                        </a:spcAft>
                      </a:pPr>
                      <a:r>
                        <a:rPr lang="ka-GE" sz="1100">
                          <a:effectLst/>
                          <a:latin typeface="Sylfaen" pitchFamily="18" charset="0"/>
                        </a:rPr>
                        <a:t>ქვემო ქართლი</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gridSpan="3">
                  <a:txBody>
                    <a:bodyPr/>
                    <a:lstStyle/>
                    <a:p>
                      <a:pPr marL="0" marR="0" algn="ctr">
                        <a:lnSpc>
                          <a:spcPct val="107000"/>
                        </a:lnSpc>
                        <a:spcBef>
                          <a:spcPts val="0"/>
                        </a:spcBef>
                        <a:spcAft>
                          <a:spcPts val="800"/>
                        </a:spcAft>
                      </a:pPr>
                      <a:r>
                        <a:rPr lang="ka-GE" sz="1100" dirty="0">
                          <a:effectLst/>
                          <a:latin typeface="Sylfaen" pitchFamily="18" charset="0"/>
                        </a:rPr>
                        <a:t>სოციალური დისტანციის მზაობა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dirty="0">
                          <a:effectLst/>
                          <a:latin typeface="Sylfaen" pitchFamily="18" charset="0"/>
                        </a:rPr>
                        <a:t>თავშეყრის ადგილებისგან თავის არიდების მზაობა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00081771"/>
                  </a:ext>
                </a:extLst>
              </a:tr>
              <a:tr h="220765">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567718419"/>
                  </a:ext>
                </a:extLst>
              </a:tr>
              <a:tr h="411252">
                <a:tc>
                  <a:txBody>
                    <a:bodyPr/>
                    <a:lstStyle/>
                    <a:p>
                      <a:pPr marL="0" marR="0">
                        <a:lnSpc>
                          <a:spcPct val="107000"/>
                        </a:lnSpc>
                        <a:spcBef>
                          <a:spcPts val="0"/>
                        </a:spcBef>
                        <a:spcAft>
                          <a:spcPts val="0"/>
                        </a:spcAft>
                      </a:pPr>
                      <a:r>
                        <a:rPr lang="ka-GE" sz="1050">
                          <a:effectLst/>
                          <a:latin typeface="Sylfaen" pitchFamily="18" charset="0"/>
                        </a:rPr>
                        <a:t>ინფექციის გადატანის სირთულე</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0.12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0.02 – 0.22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0.021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endParaRPr>
                    </a:p>
                  </a:txBody>
                  <a:tcPr marL="68580" marR="68580" marT="9525" marB="0"/>
                </a:tc>
                <a:tc>
                  <a:txBody>
                    <a:bodyPr/>
                    <a:lstStyle/>
                    <a:p>
                      <a:pPr>
                        <a:lnSpc>
                          <a:spcPct val="107000"/>
                        </a:lnSpc>
                      </a:pPr>
                      <a:endParaRPr lang="en-US" sz="1100">
                        <a:effectLst/>
                        <a:latin typeface="Sylfaen" pitchFamily="18" charset="0"/>
                      </a:endParaRPr>
                    </a:p>
                  </a:txBody>
                  <a:tcPr marL="68580" marR="68580" marT="9525" marB="0"/>
                </a:tc>
                <a:tc>
                  <a:txBody>
                    <a:bodyPr/>
                    <a:lstStyle/>
                    <a:p>
                      <a:pPr>
                        <a:lnSpc>
                          <a:spcPct val="107000"/>
                        </a:lnSpc>
                      </a:pPr>
                      <a:endParaRPr lang="en-US" sz="1100">
                        <a:effectLst/>
                        <a:latin typeface="Sylfaen" pitchFamily="18" charset="0"/>
                      </a:endParaRPr>
                    </a:p>
                  </a:txBody>
                  <a:tcPr marL="68580" marR="68580" marT="9525" marB="0"/>
                </a:tc>
                <a:extLst>
                  <a:ext uri="{0D108BD9-81ED-4DB2-BD59-A6C34878D82A}">
                    <a16:rowId xmlns:a16="http://schemas.microsoft.com/office/drawing/2014/main" val="853447857"/>
                  </a:ext>
                </a:extLst>
              </a:tr>
              <a:tr h="611313">
                <a:tc>
                  <a:txBody>
                    <a:bodyPr/>
                    <a:lstStyle/>
                    <a:p>
                      <a:pPr marL="0" marR="0">
                        <a:lnSpc>
                          <a:spcPct val="107000"/>
                        </a:lnSpc>
                        <a:spcBef>
                          <a:spcPts val="0"/>
                        </a:spcBef>
                        <a:spcAft>
                          <a:spcPts val="0"/>
                        </a:spcAft>
                      </a:pPr>
                      <a:r>
                        <a:rPr lang="ka-GE" sz="1050">
                          <a:effectLst/>
                          <a:latin typeface="Sylfaen" pitchFamily="18" charset="0"/>
                        </a:rPr>
                        <a:t>საკუთარი დაუცველობის შეგრძნება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0.25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0.14 – 0.36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0.17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0.05 – 0.28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0.005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209270786"/>
                  </a:ext>
                </a:extLst>
              </a:tr>
              <a:tr h="604635">
                <a:tc>
                  <a:txBody>
                    <a:bodyPr/>
                    <a:lstStyle/>
                    <a:p>
                      <a:pPr marL="0" marR="0">
                        <a:lnSpc>
                          <a:spcPct val="107000"/>
                        </a:lnSpc>
                        <a:spcBef>
                          <a:spcPts val="0"/>
                        </a:spcBef>
                        <a:spcAft>
                          <a:spcPts val="0"/>
                        </a:spcAft>
                      </a:pPr>
                      <a:r>
                        <a:rPr lang="ka-GE" sz="1050" dirty="0">
                          <a:effectLst/>
                          <a:latin typeface="Sylfaen" pitchFamily="18" charset="0"/>
                        </a:rPr>
                        <a:t>სამთავრობო ინსტიტუტების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a:lnSpc>
                          <a:spcPct val="107000"/>
                        </a:lnSpc>
                      </a:pPr>
                      <a:endParaRPr lang="en-US" sz="1100">
                        <a:effectLst/>
                        <a:latin typeface="Sylfaen" pitchFamily="18" charset="0"/>
                      </a:endParaRPr>
                    </a:p>
                  </a:txBody>
                  <a:tcPr marL="68580" marR="68580" marT="9525" marB="0"/>
                </a:tc>
                <a:tc>
                  <a:txBody>
                    <a:bodyPr/>
                    <a:lstStyle/>
                    <a:p>
                      <a:pPr>
                        <a:lnSpc>
                          <a:spcPct val="107000"/>
                        </a:lnSpc>
                      </a:pPr>
                      <a:endParaRPr lang="en-US" sz="1100">
                        <a:effectLst/>
                        <a:latin typeface="Sylfaen"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0.33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0.01 – 0.65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0.042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690464167"/>
                  </a:ext>
                </a:extLst>
              </a:tr>
              <a:tr h="445239">
                <a:tc>
                  <a:txBody>
                    <a:bodyPr/>
                    <a:lstStyle/>
                    <a:p>
                      <a:pPr marL="0" marR="0">
                        <a:lnSpc>
                          <a:spcPct val="107000"/>
                        </a:lnSpc>
                        <a:spcBef>
                          <a:spcPts val="0"/>
                        </a:spcBef>
                        <a:spcAft>
                          <a:spcPts val="0"/>
                        </a:spcAft>
                      </a:pPr>
                      <a:r>
                        <a:rPr lang="ka-GE" sz="1050">
                          <a:effectLst/>
                          <a:latin typeface="Sylfaen" pitchFamily="18" charset="0"/>
                        </a:rPr>
                        <a:t>სამედიცინო სექტორის მიმართ ნდობა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0.32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0.01 – 0.62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0.041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0.33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0.02 – 0.64</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0.041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898504549"/>
                  </a:ext>
                </a:extLst>
              </a:tr>
              <a:tr h="445239">
                <a:tc>
                  <a:txBody>
                    <a:bodyPr/>
                    <a:lstStyle/>
                    <a:p>
                      <a:pPr marL="0" marR="0">
                        <a:lnSpc>
                          <a:spcPct val="107000"/>
                        </a:lnSpc>
                        <a:spcBef>
                          <a:spcPts val="0"/>
                        </a:spcBef>
                        <a:spcAft>
                          <a:spcPts val="0"/>
                        </a:spcAft>
                      </a:pPr>
                      <a:r>
                        <a:rPr lang="ka-GE" sz="1050">
                          <a:effectLst/>
                          <a:latin typeface="Sylfaen" pitchFamily="18" charset="0"/>
                        </a:rPr>
                        <a:t>ინფექციის გავრცელების სისწრაფის აღქმა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0.10</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0.00 – 0.20</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0.046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902708513"/>
                  </a:ext>
                </a:extLst>
              </a:tr>
            </a:tbl>
          </a:graphicData>
        </a:graphic>
      </p:graphicFrame>
    </p:spTree>
    <p:extLst>
      <p:ext uri="{BB962C8B-B14F-4D97-AF65-F5344CB8AC3E}">
        <p14:creationId xmlns:p14="http://schemas.microsoft.com/office/powerpoint/2010/main" val="1922742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874732980"/>
              </p:ext>
            </p:extLst>
          </p:nvPr>
        </p:nvGraphicFramePr>
        <p:xfrm>
          <a:off x="3505200" y="0"/>
          <a:ext cx="5638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76830114"/>
              </p:ext>
            </p:extLst>
          </p:nvPr>
        </p:nvGraphicFramePr>
        <p:xfrm>
          <a:off x="117231" y="152400"/>
          <a:ext cx="3276600" cy="880491"/>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კ</a:t>
                      </a:r>
                      <a:r>
                        <a:rPr lang="ka-GE" sz="1800" dirty="0">
                          <a:solidFill>
                            <a:schemeClr val="tx1"/>
                          </a:solidFill>
                          <a:effectLst/>
                          <a:latin typeface="Sylfaen" pitchFamily="18" charset="0"/>
                        </a:rPr>
                        <a:t>ორონავირუსთან გამკლვავების</a:t>
                      </a:r>
                      <a:r>
                        <a:rPr lang="ka-GE" sz="1800" baseline="0" dirty="0">
                          <a:solidFill>
                            <a:schemeClr val="tx1"/>
                          </a:solidFill>
                          <a:effectLst/>
                          <a:latin typeface="Sylfaen" pitchFamily="18" charset="0"/>
                        </a:rPr>
                        <a:t> ემოციური აღქმა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13453031"/>
              </p:ext>
            </p:extLst>
          </p:nvPr>
        </p:nvGraphicFramePr>
        <p:xfrm>
          <a:off x="90854" y="1143000"/>
          <a:ext cx="3276600" cy="548640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100" dirty="0">
                          <a:effectLst/>
                          <a:latin typeface="Sylfaen" pitchFamily="18" charset="0"/>
                        </a:rPr>
                        <a:t> </a:t>
                      </a:r>
                      <a:r>
                        <a:rPr lang="ka-GE" sz="1200" b="1" kern="1200" dirty="0">
                          <a:solidFill>
                            <a:schemeClr val="lt1"/>
                          </a:solidFill>
                          <a:effectLst/>
                          <a:latin typeface="Sylfaen" pitchFamily="18" charset="0"/>
                          <a:ea typeface="+mn-ea"/>
                          <a:cs typeface="+mn-cs"/>
                        </a:rPr>
                        <a:t>კოვიდ-19-თან გამკლავების განწყობები</a:t>
                      </a:r>
                      <a:r>
                        <a:rPr lang="ka-GE" sz="1200" b="1" kern="1200" baseline="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როგორც სამცხე- ჯავახეთში, ისე ქვემო ქართლის</a:t>
                      </a:r>
                      <a:r>
                        <a:rPr lang="ka-GE" sz="1200" b="1" kern="1200" baseline="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რესპონდენტებში ოპტიმისტურია</a:t>
                      </a:r>
                      <a:r>
                        <a:rPr lang="en-US" sz="1200" b="1" kern="120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თუმცა</a:t>
                      </a:r>
                      <a:r>
                        <a:rPr lang="ka-GE" sz="1200" b="1" kern="1200" baseline="0" dirty="0">
                          <a:solidFill>
                            <a:schemeClr val="lt1"/>
                          </a:solidFill>
                          <a:effectLst/>
                          <a:latin typeface="Sylfaen" pitchFamily="18" charset="0"/>
                          <a:ea typeface="+mn-ea"/>
                          <a:cs typeface="+mn-cs"/>
                        </a:rPr>
                        <a:t> ოპტიმიზმი უფრო გამოკვეთილია სამცხე-ჯავახეთში</a:t>
                      </a:r>
                      <a:r>
                        <a:rPr lang="ka-GE" sz="1200" b="1" kern="1200" dirty="0">
                          <a:solidFill>
                            <a:schemeClr val="lt1"/>
                          </a:solidFill>
                          <a:effectLst/>
                          <a:latin typeface="Sylfaen" pitchFamily="18" charset="0"/>
                          <a:ea typeface="+mn-ea"/>
                          <a:cs typeface="+mn-cs"/>
                        </a:rPr>
                        <a:t>;</a:t>
                      </a:r>
                      <a:endParaRPr lang="ka-GE" sz="1200" b="1" kern="1200" baseline="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ka-GE" sz="1200" b="1" kern="1200" dirty="0">
                          <a:solidFill>
                            <a:schemeClr val="lt1"/>
                          </a:solidFill>
                          <a:effectLst/>
                          <a:latin typeface="Sylfaen" pitchFamily="18" charset="0"/>
                          <a:ea typeface="+mn-ea"/>
                          <a:cs typeface="+mn-cs"/>
                        </a:rPr>
                        <a:t>რესპონდენტების უფრო დიდი ნაწილი ქვემო ქართლში, ხოლო - უმრავლესობა</a:t>
                      </a:r>
                      <a:r>
                        <a:rPr lang="ka-GE" sz="1200" b="1" kern="1200" baseline="0" dirty="0">
                          <a:solidFill>
                            <a:schemeClr val="lt1"/>
                          </a:solidFill>
                          <a:effectLst/>
                          <a:latin typeface="Sylfaen" pitchFamily="18" charset="0"/>
                          <a:ea typeface="+mn-ea"/>
                          <a:cs typeface="+mn-cs"/>
                        </a:rPr>
                        <a:t> სამცხე-ჯავახეთში:</a:t>
                      </a:r>
                    </a:p>
                    <a:p>
                      <a:pPr marL="285750" indent="-285750">
                        <a:buFont typeface="Arial" panose="020B0604020202020204" pitchFamily="34" charset="0"/>
                        <a:buChar char="•"/>
                      </a:pPr>
                      <a:r>
                        <a:rPr lang="ka-GE" sz="1200" b="1" kern="1200" baseline="0" dirty="0">
                          <a:solidFill>
                            <a:schemeClr val="lt1"/>
                          </a:solidFill>
                          <a:effectLst/>
                          <a:latin typeface="Sylfaen" pitchFamily="18" charset="0"/>
                          <a:ea typeface="+mn-ea"/>
                          <a:cs typeface="+mn-cs"/>
                        </a:rPr>
                        <a:t>თვლის, რომ </a:t>
                      </a:r>
                      <a:r>
                        <a:rPr lang="ka-GE" sz="1200" b="1" kern="1200" dirty="0">
                          <a:solidFill>
                            <a:schemeClr val="lt1"/>
                          </a:solidFill>
                          <a:effectLst/>
                          <a:latin typeface="Sylfaen" pitchFamily="18" charset="0"/>
                          <a:ea typeface="+mn-ea"/>
                          <a:cs typeface="+mn-cs"/>
                        </a:rPr>
                        <a:t>კორონავირუსით მათი დაინფიცირებს ალბათობა დაბალია;</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თავს დაცულად მიიჩნევს კორონავირუსისგან; </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ფიქრობს, რომ  კორონავირუსი მათგან შორსაა;</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ფიქრობს, რომ ახალი კორონავირუსით დაინფიცირების თავიდან არიდება ადვილია</a:t>
                      </a:r>
                    </a:p>
                    <a:p>
                      <a:pPr marL="285750" indent="-285750">
                        <a:buFont typeface="Arial" panose="020B0604020202020204" pitchFamily="34" charset="0"/>
                        <a:buChar char="•"/>
                      </a:pPr>
                      <a:endParaRPr lang="ka-GE" sz="12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ka-GE" sz="1100" b="1" kern="1200" dirty="0">
                          <a:solidFill>
                            <a:schemeClr val="tx1"/>
                          </a:solidFill>
                          <a:effectLst/>
                          <a:latin typeface="Sylfaen" pitchFamily="18" charset="0"/>
                          <a:ea typeface="+mn-ea"/>
                          <a:cs typeface="+mn-cs"/>
                        </a:rPr>
                        <a:t>ქვემო ქართლის რესპონდენტების შდარებით ფრთხილი ოპტიმიზმი გამოწვეულია იმით,</a:t>
                      </a:r>
                      <a:r>
                        <a:rPr lang="ka-GE" sz="1100" b="1" kern="1200" baseline="0" dirty="0">
                          <a:solidFill>
                            <a:schemeClr val="tx1"/>
                          </a:solidFill>
                          <a:effectLst/>
                          <a:latin typeface="Sylfaen" pitchFamily="18" charset="0"/>
                          <a:ea typeface="+mn-ea"/>
                          <a:cs typeface="+mn-cs"/>
                        </a:rPr>
                        <a:t> რომ მარეულისა და ბოლნისის მოსახლეობა უშუალოდ აღმოჩნდა ვირუსის გავრცელების ეპიცენტრში.</a:t>
                      </a:r>
                    </a:p>
                    <a:p>
                      <a:pPr marL="0" indent="0" algn="ctr">
                        <a:buFont typeface="Arial" panose="020B0604020202020204" pitchFamily="34" charset="0"/>
                        <a:buNone/>
                      </a:pPr>
                      <a:endParaRPr lang="ka-GE" sz="1100" b="1" kern="1200" baseline="0" dirty="0">
                        <a:solidFill>
                          <a:schemeClr val="tx1"/>
                        </a:solidFill>
                        <a:effectLst/>
                        <a:latin typeface="Sylfaen" pitchFamily="18" charset="0"/>
                        <a:ea typeface="+mn-ea"/>
                        <a:cs typeface="+mn-cs"/>
                      </a:endParaRPr>
                    </a:p>
                    <a:p>
                      <a:pPr algn="ctr"/>
                      <a:r>
                        <a:rPr lang="ka-GE" sz="1100" b="1" kern="1200" baseline="0" dirty="0">
                          <a:solidFill>
                            <a:srgbClr val="C00000"/>
                          </a:solidFill>
                          <a:effectLst/>
                          <a:latin typeface="Sylfaen" pitchFamily="18" charset="0"/>
                          <a:ea typeface="+mn-ea"/>
                          <a:cs typeface="+mn-cs"/>
                        </a:rPr>
                        <a:t>ამ შემთხვევაშიც, საქართველოს მოსახლეობაში</a:t>
                      </a:r>
                    </a:p>
                    <a:p>
                      <a:pPr algn="ctr"/>
                      <a:r>
                        <a:rPr lang="ka-GE" sz="1100" b="1" kern="1200" baseline="0" dirty="0">
                          <a:solidFill>
                            <a:srgbClr val="C00000"/>
                          </a:solidFill>
                          <a:effectLst/>
                          <a:latin typeface="Sylfaen" pitchFamily="18" charset="0"/>
                          <a:ea typeface="+mn-ea"/>
                          <a:cs typeface="+mn-cs"/>
                        </a:rPr>
                        <a:t>არსებულ განწყობებთან უფრო ახლოს აღმოჩნდა სამცხე-ჯავახეთის სამიზნე მუნიციპალიტეტების მოსახლეობის </a:t>
                      </a:r>
                    </a:p>
                    <a:p>
                      <a:pPr algn="ctr"/>
                      <a:r>
                        <a:rPr lang="ka-GE" sz="1100" b="1" kern="1200" baseline="0" dirty="0">
                          <a:solidFill>
                            <a:srgbClr val="C00000"/>
                          </a:solidFill>
                          <a:effectLst/>
                          <a:latin typeface="Sylfaen" pitchFamily="18" charset="0"/>
                          <a:ea typeface="+mn-ea"/>
                          <a:cs typeface="+mn-cs"/>
                        </a:rPr>
                        <a:t> განწყობები.</a:t>
                      </a:r>
                    </a:p>
                    <a:p>
                      <a:pPr algn="ctr"/>
                      <a:endParaRPr lang="ka-GE" sz="11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7390084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mn-lt"/>
                          <a:ea typeface="+mn-ea"/>
                          <a:cs typeface="+mn-cs"/>
                        </a:rPr>
                        <a:t>კორონავირუსთან გამკლავების განწყობები </a:t>
                      </a:r>
                      <a:r>
                        <a:rPr lang="ka-GE" sz="1400" b="0" baseline="0" dirty="0">
                          <a:solidFill>
                            <a:schemeClr val="tx1"/>
                          </a:solidFill>
                          <a:effectLst/>
                          <a:latin typeface="+mn-lt"/>
                          <a:ea typeface="+mn-ea"/>
                          <a:cs typeface="+mn-cs"/>
                        </a:rPr>
                        <a:t>(რეგრესიული ანალიზი)</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51212044"/>
              </p:ext>
            </p:extLst>
          </p:nvPr>
        </p:nvGraphicFramePr>
        <p:xfrm>
          <a:off x="228600" y="852055"/>
          <a:ext cx="8610600" cy="20574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814945">
                <a:tc>
                  <a:txBody>
                    <a:bodyPr/>
                    <a:lstStyle/>
                    <a:p>
                      <a:pPr lvl="0"/>
                      <a:r>
                        <a:rPr lang="ka-GE" sz="1400" b="1" u="sng" kern="1200" dirty="0">
                          <a:solidFill>
                            <a:schemeClr val="tx1"/>
                          </a:solidFill>
                          <a:effectLst/>
                          <a:latin typeface="Sylfaen" panose="010A0502050306030303" pitchFamily="18" charset="0"/>
                          <a:ea typeface="+mn-ea"/>
                          <a:cs typeface="+mn-cs"/>
                        </a:rPr>
                        <a:t>სამცხე-ჯავახეთი:</a:t>
                      </a:r>
                    </a:p>
                    <a:p>
                      <a:pPr lvl="0"/>
                      <a:r>
                        <a:rPr lang="ka-GE" sz="1100" b="1" kern="1200" dirty="0">
                          <a:solidFill>
                            <a:schemeClr val="tx1"/>
                          </a:solidFill>
                          <a:effectLst/>
                          <a:latin typeface="Sylfaen" panose="010A0502050306030303" pitchFamily="18" charset="0"/>
                          <a:ea typeface="+mn-ea"/>
                          <a:cs typeface="+mn-cs"/>
                        </a:rPr>
                        <a:t>დაინფიცირების ალბათობის</a:t>
                      </a:r>
                      <a:r>
                        <a:rPr lang="ka-GE" sz="1100" b="1" kern="1200" baseline="0" dirty="0">
                          <a:solidFill>
                            <a:schemeClr val="tx1"/>
                          </a:solidFill>
                          <a:effectLst/>
                          <a:latin typeface="Sylfaen" panose="010A0502050306030303" pitchFamily="18" charset="0"/>
                          <a:ea typeface="+mn-ea"/>
                          <a:cs typeface="+mn-cs"/>
                        </a:rPr>
                        <a:t> განცდა</a:t>
                      </a:r>
                      <a:r>
                        <a:rPr lang="ka-GE" sz="1100" b="1" kern="1200" dirty="0">
                          <a:solidFill>
                            <a:schemeClr val="tx1"/>
                          </a:solidFill>
                          <a:effectLst/>
                          <a:latin typeface="Sylfaen" panose="010A0502050306030303" pitchFamily="18" charset="0"/>
                          <a:ea typeface="+mn-ea"/>
                          <a:cs typeface="+mn-cs"/>
                        </a:rPr>
                        <a:t> მაღალია იმ რესპონდენტებში,</a:t>
                      </a:r>
                      <a:r>
                        <a:rPr lang="ka-GE" sz="1100" b="1" kern="1200" baseline="0" dirty="0">
                          <a:solidFill>
                            <a:schemeClr val="tx1"/>
                          </a:solidFill>
                          <a:effectLst/>
                          <a:latin typeface="Sylfaen" panose="010A0502050306030303" pitchFamily="18" charset="0"/>
                          <a:ea typeface="+mn-ea"/>
                          <a:cs typeface="+mn-cs"/>
                        </a:rPr>
                        <a:t> ვინც</a:t>
                      </a:r>
                      <a:r>
                        <a:rPr lang="ka-GE" sz="1100" b="1" kern="1200" dirty="0">
                          <a:solidFill>
                            <a:schemeClr val="tx1"/>
                          </a:solidFill>
                          <a:effectLst/>
                          <a:latin typeface="Sylfaen" panose="010A0502050306030303" pitchFamily="18" charset="0"/>
                          <a:ea typeface="+mn-ea"/>
                          <a:cs typeface="+mn-cs"/>
                        </a:rPr>
                        <a:t>:</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ფიქრობს, რომ ვირუსი მათთან სიახლოვეშია</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წარმოადგენენ რისკ ჯგუფების წარმომადგენელია</a:t>
                      </a:r>
                    </a:p>
                    <a:p>
                      <a:pPr marL="285750" lvl="0" indent="-285750">
                        <a:buFont typeface="Arial" panose="020B0604020202020204" pitchFamily="34" charset="0"/>
                        <a:buChar char="•"/>
                      </a:pPr>
                      <a:r>
                        <a:rPr lang="ka-GE" sz="1100" b="1" kern="1200" dirty="0">
                          <a:solidFill>
                            <a:schemeClr val="tx1"/>
                          </a:solidFill>
                          <a:effectLst/>
                          <a:latin typeface="Sylfaen" panose="010A0502050306030303" pitchFamily="18" charset="0"/>
                          <a:ea typeface="+mn-ea"/>
                          <a:cs typeface="+mn-cs"/>
                        </a:rPr>
                        <a:t>ნაკლებად იყენებს მედია საშუალებებს ინფორმაციის მისაღებად</a:t>
                      </a:r>
                    </a:p>
                    <a:p>
                      <a:pPr marL="0" lvl="0" indent="0">
                        <a:buFont typeface="Arial" panose="020B0604020202020204" pitchFamily="34" charset="0"/>
                        <a:buNone/>
                      </a:pPr>
                      <a:endParaRPr lang="ka-GE" sz="1100" b="1" kern="1200" dirty="0">
                        <a:solidFill>
                          <a:schemeClr val="tx1"/>
                        </a:solidFill>
                        <a:effectLst/>
                        <a:latin typeface="Sylfaen" panose="010A0502050306030303" pitchFamily="18" charset="0"/>
                        <a:ea typeface="+mn-ea"/>
                        <a:cs typeface="+mn-cs"/>
                      </a:endParaRPr>
                    </a:p>
                    <a:p>
                      <a:pPr marL="0" lvl="0" indent="0">
                        <a:buFont typeface="Arial" panose="020B0604020202020204" pitchFamily="34" charset="0"/>
                        <a:buNone/>
                      </a:pPr>
                      <a:r>
                        <a:rPr lang="ka-GE" sz="1100" b="1" kern="1200" dirty="0">
                          <a:solidFill>
                            <a:schemeClr val="tx1"/>
                          </a:solidFill>
                          <a:effectLst/>
                          <a:latin typeface="Sylfaen" panose="010A0502050306030303" pitchFamily="18" charset="0"/>
                          <a:ea typeface="+mn-ea"/>
                          <a:cs typeface="+mn-cs"/>
                        </a:rPr>
                        <a:t>ინფექციის</a:t>
                      </a:r>
                      <a:r>
                        <a:rPr lang="ka-GE" sz="1100" b="1" kern="1200" baseline="0" dirty="0">
                          <a:solidFill>
                            <a:schemeClr val="tx1"/>
                          </a:solidFill>
                          <a:effectLst/>
                          <a:latin typeface="Sylfaen" panose="010A0502050306030303" pitchFamily="18" charset="0"/>
                          <a:ea typeface="+mn-ea"/>
                          <a:cs typeface="+mn-cs"/>
                        </a:rPr>
                        <a:t> რთულად გადატანის რისკის განცდა აქვთ იმ რესპონდენტებს, ვინც:</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ფიქრობს, რომ ვირუსი მათთან სიახლოვეშია</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რისკ ჯგუფების წარმომადგენელია</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უფროსი ასაკობრივი ჯგუფის წარმომადგენელია</a:t>
                      </a:r>
                    </a:p>
                    <a:p>
                      <a:pPr marL="285750" lvl="0" indent="-285750">
                        <a:buFont typeface="Arial" panose="020B0604020202020204" pitchFamily="34" charset="0"/>
                        <a:buChar char="•"/>
                      </a:pPr>
                      <a:r>
                        <a:rPr lang="ka-GE" sz="1100" b="1" kern="1200" baseline="0" dirty="0">
                          <a:solidFill>
                            <a:schemeClr val="tx1"/>
                          </a:solidFill>
                          <a:effectLst/>
                          <a:latin typeface="Sylfaen" panose="010A0502050306030303" pitchFamily="18" charset="0"/>
                          <a:ea typeface="+mn-ea"/>
                          <a:cs typeface="+mn-cs"/>
                        </a:rPr>
                        <a:t>ნაკლებად ენდობა სამთავრობო ინსტიტუტებს</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100" b="1" kern="1200" baseline="0" dirty="0">
                          <a:solidFill>
                            <a:schemeClr val="tx1"/>
                          </a:solidFill>
                          <a:effectLst/>
                          <a:latin typeface="Sylfaen" panose="010A0502050306030303" pitchFamily="18" charset="0"/>
                          <a:ea typeface="+mn-ea"/>
                          <a:cs typeface="+mn-cs"/>
                        </a:rPr>
                        <a:t>ნაკლებად ენდობა სამედიცინო სექტორს</a:t>
                      </a: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46490928"/>
              </p:ext>
            </p:extLst>
          </p:nvPr>
        </p:nvGraphicFramePr>
        <p:xfrm>
          <a:off x="254977" y="3200400"/>
          <a:ext cx="8431824" cy="2877126"/>
        </p:xfrm>
        <a:graphic>
          <a:graphicData uri="http://schemas.openxmlformats.org/drawingml/2006/table">
            <a:tbl>
              <a:tblPr firstRow="1" firstCol="1" bandRow="1">
                <a:tableStyleId>{5C22544A-7EE6-4342-B048-85BDC9FD1C3A}</a:tableStyleId>
              </a:tblPr>
              <a:tblGrid>
                <a:gridCol w="1345223">
                  <a:extLst>
                    <a:ext uri="{9D8B030D-6E8A-4147-A177-3AD203B41FA5}">
                      <a16:colId xmlns:a16="http://schemas.microsoft.com/office/drawing/2014/main" val="1480502384"/>
                    </a:ext>
                  </a:extLst>
                </a:gridCol>
                <a:gridCol w="685800">
                  <a:extLst>
                    <a:ext uri="{9D8B030D-6E8A-4147-A177-3AD203B41FA5}">
                      <a16:colId xmlns:a16="http://schemas.microsoft.com/office/drawing/2014/main" val="1579661801"/>
                    </a:ext>
                  </a:extLst>
                </a:gridCol>
                <a:gridCol w="1066800">
                  <a:extLst>
                    <a:ext uri="{9D8B030D-6E8A-4147-A177-3AD203B41FA5}">
                      <a16:colId xmlns:a16="http://schemas.microsoft.com/office/drawing/2014/main" val="1473965618"/>
                    </a:ext>
                  </a:extLst>
                </a:gridCol>
                <a:gridCol w="609600">
                  <a:extLst>
                    <a:ext uri="{9D8B030D-6E8A-4147-A177-3AD203B41FA5}">
                      <a16:colId xmlns:a16="http://schemas.microsoft.com/office/drawing/2014/main" val="2250575061"/>
                    </a:ext>
                  </a:extLst>
                </a:gridCol>
                <a:gridCol w="762000">
                  <a:extLst>
                    <a:ext uri="{9D8B030D-6E8A-4147-A177-3AD203B41FA5}">
                      <a16:colId xmlns:a16="http://schemas.microsoft.com/office/drawing/2014/main" val="3995084932"/>
                    </a:ext>
                  </a:extLst>
                </a:gridCol>
                <a:gridCol w="1026705">
                  <a:extLst>
                    <a:ext uri="{9D8B030D-6E8A-4147-A177-3AD203B41FA5}">
                      <a16:colId xmlns:a16="http://schemas.microsoft.com/office/drawing/2014/main" val="3637370544"/>
                    </a:ext>
                  </a:extLst>
                </a:gridCol>
                <a:gridCol w="777096">
                  <a:extLst>
                    <a:ext uri="{9D8B030D-6E8A-4147-A177-3AD203B41FA5}">
                      <a16:colId xmlns:a16="http://schemas.microsoft.com/office/drawing/2014/main" val="661730808"/>
                    </a:ext>
                  </a:extLst>
                </a:gridCol>
                <a:gridCol w="604408">
                  <a:extLst>
                    <a:ext uri="{9D8B030D-6E8A-4147-A177-3AD203B41FA5}">
                      <a16:colId xmlns:a16="http://schemas.microsoft.com/office/drawing/2014/main" val="2749473217"/>
                    </a:ext>
                  </a:extLst>
                </a:gridCol>
                <a:gridCol w="949784">
                  <a:extLst>
                    <a:ext uri="{9D8B030D-6E8A-4147-A177-3AD203B41FA5}">
                      <a16:colId xmlns:a16="http://schemas.microsoft.com/office/drawing/2014/main" val="2191976038"/>
                    </a:ext>
                  </a:extLst>
                </a:gridCol>
                <a:gridCol w="604408">
                  <a:extLst>
                    <a:ext uri="{9D8B030D-6E8A-4147-A177-3AD203B41FA5}">
                      <a16:colId xmlns:a16="http://schemas.microsoft.com/office/drawing/2014/main" val="461726786"/>
                    </a:ext>
                  </a:extLst>
                </a:gridCol>
              </a:tblGrid>
              <a:tr h="317595">
                <a:tc rowSpan="2">
                  <a:txBody>
                    <a:bodyPr/>
                    <a:lstStyle/>
                    <a:p>
                      <a:pPr marL="0" marR="0">
                        <a:lnSpc>
                          <a:spcPct val="107000"/>
                        </a:lnSpc>
                        <a:spcBef>
                          <a:spcPts val="0"/>
                        </a:spcBef>
                        <a:spcAft>
                          <a:spcPts val="800"/>
                        </a:spcAft>
                      </a:pPr>
                      <a:r>
                        <a:rPr lang="ka-GE" sz="1000" dirty="0">
                          <a:effectLst/>
                        </a:rPr>
                        <a:t>სამცხე-ჯავახეთი</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gridSpan="3">
                  <a:txBody>
                    <a:bodyPr/>
                    <a:lstStyle/>
                    <a:p>
                      <a:pPr marL="0" marR="0">
                        <a:lnSpc>
                          <a:spcPct val="107000"/>
                        </a:lnSpc>
                        <a:spcBef>
                          <a:spcPts val="0"/>
                        </a:spcBef>
                        <a:spcAft>
                          <a:spcPts val="800"/>
                        </a:spcAft>
                      </a:pPr>
                      <a:r>
                        <a:rPr lang="ka-GE" sz="1000" dirty="0">
                          <a:effectLst/>
                        </a:rPr>
                        <a:t>დაინფიცირების ალბათობა</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ka-GE" sz="1000">
                          <a:effectLst/>
                        </a:rPr>
                        <a:t>ინფექციის გადატანის სიმწვავე/სირთულე</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ka-GE" sz="1000">
                          <a:effectLst/>
                        </a:rPr>
                        <a:t>დაუცველობა ინფექციის მიმართ</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0390407"/>
                  </a:ext>
                </a:extLst>
              </a:tr>
              <a:tr h="317595">
                <a:tc vMerge="1">
                  <a:txBody>
                    <a:bodyPr/>
                    <a:lstStyle/>
                    <a:p>
                      <a:endParaRPr lang="en-US"/>
                    </a:p>
                  </a:txBody>
                  <a:tcPr/>
                </a:tc>
                <a:tc>
                  <a:txBody>
                    <a:bodyPr/>
                    <a:lstStyle/>
                    <a:p>
                      <a:pPr marL="0" marR="0">
                        <a:lnSpc>
                          <a:spcPct val="107000"/>
                        </a:lnSpc>
                        <a:spcBef>
                          <a:spcPts val="0"/>
                        </a:spcBef>
                        <a:spcAft>
                          <a:spcPts val="800"/>
                        </a:spcAft>
                      </a:pPr>
                      <a:r>
                        <a:rPr lang="en-US" sz="1000">
                          <a:effectLst/>
                        </a:rPr>
                        <a:t>Beta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standartized CI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Beta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standartized CI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Beta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standartized CI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1327833794"/>
                  </a:ext>
                </a:extLst>
              </a:tr>
              <a:tr h="471999">
                <a:tc>
                  <a:txBody>
                    <a:bodyPr/>
                    <a:lstStyle/>
                    <a:p>
                      <a:pPr marL="0" marR="0">
                        <a:lnSpc>
                          <a:spcPct val="107000"/>
                        </a:lnSpc>
                        <a:spcBef>
                          <a:spcPts val="0"/>
                        </a:spcBef>
                        <a:spcAft>
                          <a:spcPts val="800"/>
                        </a:spcAft>
                      </a:pPr>
                      <a:r>
                        <a:rPr lang="ka-GE" sz="1000">
                          <a:effectLst/>
                        </a:rPr>
                        <a:t>ვირუსის მოახლოების განცდა</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0.10 – 0.34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&lt;0.001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0.06 – 0.30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4159797181"/>
                  </a:ext>
                </a:extLst>
              </a:tr>
              <a:tr h="346228">
                <a:tc>
                  <a:txBody>
                    <a:bodyPr/>
                    <a:lstStyle/>
                    <a:p>
                      <a:pPr marL="0" marR="0">
                        <a:lnSpc>
                          <a:spcPct val="107000"/>
                        </a:lnSpc>
                        <a:spcBef>
                          <a:spcPts val="0"/>
                        </a:spcBef>
                        <a:spcAft>
                          <a:spcPts val="800"/>
                        </a:spcAft>
                      </a:pPr>
                      <a:r>
                        <a:rPr lang="ka-GE" sz="1000" dirty="0">
                          <a:effectLst/>
                        </a:rPr>
                        <a:t>სქესი: ქალი/კაცი</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0.01 – 0.25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0.04 – 0.28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3805766335"/>
                  </a:ext>
                </a:extLst>
              </a:tr>
              <a:tr h="346228">
                <a:tc>
                  <a:txBody>
                    <a:bodyPr/>
                    <a:lstStyle/>
                    <a:p>
                      <a:pPr marL="0" marR="0">
                        <a:lnSpc>
                          <a:spcPct val="107000"/>
                        </a:lnSpc>
                        <a:spcBef>
                          <a:spcPts val="0"/>
                        </a:spcBef>
                        <a:spcAft>
                          <a:spcPts val="800"/>
                        </a:spcAft>
                      </a:pPr>
                      <a:r>
                        <a:rPr lang="ka-GE" sz="1000">
                          <a:effectLst/>
                        </a:rPr>
                        <a:t>ასაკი</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0.02 – 0.32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0.024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264431626"/>
                  </a:ext>
                </a:extLst>
              </a:tr>
              <a:tr h="406770">
                <a:tc>
                  <a:txBody>
                    <a:bodyPr/>
                    <a:lstStyle/>
                    <a:p>
                      <a:pPr marL="0" marR="0">
                        <a:lnSpc>
                          <a:spcPct val="107000"/>
                        </a:lnSpc>
                        <a:spcBef>
                          <a:spcPts val="0"/>
                        </a:spcBef>
                        <a:spcAft>
                          <a:spcPts val="800"/>
                        </a:spcAft>
                      </a:pPr>
                      <a:r>
                        <a:rPr lang="ka-GE" sz="1000" dirty="0">
                          <a:effectLst/>
                        </a:rPr>
                        <a:t>რისკ ჯგუფები</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0.28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0.16 – 0.40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&lt;0.001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0.09 – 0.38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0.002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1233696846"/>
                  </a:ext>
                </a:extLst>
              </a:tr>
              <a:tr h="626403">
                <a:tc>
                  <a:txBody>
                    <a:bodyPr/>
                    <a:lstStyle/>
                    <a:p>
                      <a:pPr marL="0" marR="0">
                        <a:lnSpc>
                          <a:spcPct val="107000"/>
                        </a:lnSpc>
                        <a:spcBef>
                          <a:spcPts val="0"/>
                        </a:spcBef>
                        <a:spcAft>
                          <a:spcPts val="800"/>
                        </a:spcAft>
                      </a:pPr>
                      <a:r>
                        <a:rPr lang="ka-GE" sz="1000" dirty="0">
                          <a:effectLst/>
                        </a:rPr>
                        <a:t>სამედიცინო სექტორის მიმართ ნდობა</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-0.41 – -0.04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a:effectLst/>
                        </a:rPr>
                        <a:t>0.017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1113661713"/>
                  </a:ext>
                </a:extLst>
              </a:tr>
            </a:tbl>
          </a:graphicData>
        </a:graphic>
      </p:graphicFrame>
    </p:spTree>
    <p:extLst>
      <p:ext uri="{BB962C8B-B14F-4D97-AF65-F5344CB8AC3E}">
        <p14:creationId xmlns:p14="http://schemas.microsoft.com/office/powerpoint/2010/main" val="1667012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600" b="1" dirty="0">
                <a:latin typeface="Sylfaen" pitchFamily="18" charset="0"/>
              </a:rPr>
              <a:t>მეთოდოლოგია</a:t>
            </a:r>
            <a:endParaRPr lang="en-US" sz="3600" b="1" dirty="0">
              <a:latin typeface="Sylfaen" pitchFamily="18" charset="0"/>
            </a:endParaRPr>
          </a:p>
        </p:txBody>
      </p:sp>
      <p:sp>
        <p:nvSpPr>
          <p:cNvPr id="3" name="Content Placeholder 2"/>
          <p:cNvSpPr>
            <a:spLocks noGrp="1"/>
          </p:cNvSpPr>
          <p:nvPr>
            <p:ph idx="1"/>
          </p:nvPr>
        </p:nvSpPr>
        <p:spPr>
          <a:xfrm>
            <a:off x="457200" y="1295400"/>
            <a:ext cx="8229600" cy="4830763"/>
          </a:xfrm>
        </p:spPr>
        <p:txBody>
          <a:bodyPr>
            <a:normAutofit fontScale="32500" lnSpcReduction="20000"/>
          </a:bodyPr>
          <a:lstStyle/>
          <a:p>
            <a:pPr marL="0" lvl="0" indent="0">
              <a:buNone/>
            </a:pPr>
            <a:r>
              <a:rPr lang="ka-GE" sz="4300" b="1" dirty="0">
                <a:latin typeface="Sylfaen" pitchFamily="18" charset="0"/>
              </a:rPr>
              <a:t>კვლევის ტიპი: </a:t>
            </a:r>
            <a:r>
              <a:rPr lang="ka-GE" sz="4300" dirty="0">
                <a:latin typeface="Sylfaen" pitchFamily="18" charset="0"/>
              </a:rPr>
              <a:t>რაოდენობრივი კვლევა</a:t>
            </a:r>
            <a:endParaRPr lang="en-US" sz="4300" dirty="0">
              <a:latin typeface="Sylfaen" pitchFamily="18" charset="0"/>
            </a:endParaRPr>
          </a:p>
          <a:p>
            <a:endParaRPr lang="en-US" sz="4300" dirty="0">
              <a:latin typeface="Sylfaen" pitchFamily="18" charset="0"/>
            </a:endParaRPr>
          </a:p>
          <a:p>
            <a:pPr marL="0" lvl="0" indent="0">
              <a:buNone/>
            </a:pPr>
            <a:r>
              <a:rPr lang="ka-GE" sz="4300" b="1" dirty="0">
                <a:latin typeface="Sylfaen" pitchFamily="18" charset="0"/>
              </a:rPr>
              <a:t>კვლევის მეთოდი: </a:t>
            </a:r>
            <a:r>
              <a:rPr lang="ka-GE" sz="4300" dirty="0">
                <a:latin typeface="Sylfaen" pitchFamily="18" charset="0"/>
              </a:rPr>
              <a:t>სატელეფონო გამოკითხვა (საშუალო ხანგრძლივობა - 30 წთ)</a:t>
            </a:r>
            <a:endParaRPr lang="en-US" sz="4300" dirty="0">
              <a:latin typeface="Sylfaen" pitchFamily="18" charset="0"/>
            </a:endParaRPr>
          </a:p>
          <a:p>
            <a:pPr lvl="0"/>
            <a:endParaRPr lang="ka-GE" sz="4300" b="1" dirty="0">
              <a:latin typeface="Sylfaen" pitchFamily="18" charset="0"/>
            </a:endParaRPr>
          </a:p>
          <a:p>
            <a:pPr marL="0" lvl="0" indent="0">
              <a:buNone/>
            </a:pPr>
            <a:r>
              <a:rPr lang="ka-GE" sz="4300" b="1" dirty="0">
                <a:latin typeface="Sylfaen" pitchFamily="18" charset="0"/>
              </a:rPr>
              <a:t>კვლევის ინსტრუმენტი:</a:t>
            </a:r>
            <a:r>
              <a:rPr lang="ka-GE" sz="4300" dirty="0">
                <a:latin typeface="Sylfaen" pitchFamily="18" charset="0"/>
              </a:rPr>
              <a:t> სტრუქტურირებული კითხვარი</a:t>
            </a:r>
            <a:endParaRPr lang="en-US" sz="4300" dirty="0">
              <a:latin typeface="Sylfaen" pitchFamily="18" charset="0"/>
            </a:endParaRPr>
          </a:p>
          <a:p>
            <a:endParaRPr lang="en-US" sz="4300" dirty="0">
              <a:latin typeface="Sylfaen" pitchFamily="18" charset="0"/>
            </a:endParaRPr>
          </a:p>
          <a:p>
            <a:pPr marL="0" lvl="0" indent="0">
              <a:buNone/>
            </a:pPr>
            <a:r>
              <a:rPr lang="ka-GE" sz="4300" b="1" dirty="0">
                <a:latin typeface="Sylfaen" pitchFamily="18" charset="0"/>
              </a:rPr>
              <a:t>კვლევის ობიექტი:</a:t>
            </a:r>
            <a:r>
              <a:rPr lang="ka-GE" sz="4300" dirty="0">
                <a:latin typeface="Sylfaen" pitchFamily="18" charset="0"/>
              </a:rPr>
              <a:t> საქართველოს 2 რეგიიონის (ქვემო ქართლი და სამცხე-ჯავახეთი) 4 მუნიციპალიტეტის (ბოლნისი, მარნეული, ახალქალაქი, ნინოწმინდა) სრულწლოვანი (18 წლის და მეტი) მოსახლეობა</a:t>
            </a:r>
            <a:endParaRPr lang="en-US" sz="4300" dirty="0">
              <a:latin typeface="Sylfaen" pitchFamily="18" charset="0"/>
            </a:endParaRPr>
          </a:p>
          <a:p>
            <a:endParaRPr lang="en-US" sz="4300" dirty="0">
              <a:latin typeface="Sylfaen" pitchFamily="18" charset="0"/>
            </a:endParaRPr>
          </a:p>
          <a:p>
            <a:pPr marL="0" lvl="0" indent="0">
              <a:buNone/>
            </a:pPr>
            <a:r>
              <a:rPr lang="ka-GE" sz="4300" b="1" dirty="0">
                <a:latin typeface="Sylfaen" pitchFamily="18" charset="0"/>
              </a:rPr>
              <a:t>შერჩევის ზომა:</a:t>
            </a:r>
            <a:r>
              <a:rPr lang="ka-GE" sz="4300" dirty="0">
                <a:latin typeface="Sylfaen" pitchFamily="18" charset="0"/>
              </a:rPr>
              <a:t> 760 რესპონდენტი</a:t>
            </a:r>
            <a:endParaRPr lang="en-US" sz="4300" dirty="0">
              <a:latin typeface="Sylfaen" pitchFamily="18" charset="0"/>
            </a:endParaRPr>
          </a:p>
          <a:p>
            <a:endParaRPr lang="en-US" sz="4300" dirty="0">
              <a:latin typeface="Sylfaen" pitchFamily="18" charset="0"/>
            </a:endParaRPr>
          </a:p>
          <a:p>
            <a:pPr marL="0" lvl="0" indent="0">
              <a:buNone/>
            </a:pPr>
            <a:r>
              <a:rPr lang="ka-GE" sz="4300" b="1" dirty="0">
                <a:latin typeface="Sylfaen" pitchFamily="18" charset="0"/>
              </a:rPr>
              <a:t>შერჩევის ცდომილება: </a:t>
            </a:r>
            <a:r>
              <a:rPr lang="ka-GE" sz="4300" dirty="0">
                <a:latin typeface="Sylfaen" pitchFamily="18" charset="0"/>
              </a:rPr>
              <a:t>თითოეული რეგიონისთვის ±5% ,95%-იანი სანდოობით; კვლევის შედეგები რეპრეზენტატულია რესპონდენტთა სქესის, ასაკის და განათლების დონის მიხედვით.</a:t>
            </a:r>
            <a:endParaRPr lang="en-US" sz="4300" dirty="0">
              <a:latin typeface="Sylfaen" pitchFamily="18" charset="0"/>
            </a:endParaRPr>
          </a:p>
          <a:p>
            <a:endParaRPr lang="en-US" sz="4300" dirty="0">
              <a:latin typeface="Sylfaen" pitchFamily="18" charset="0"/>
            </a:endParaRPr>
          </a:p>
          <a:p>
            <a:pPr marL="0" lvl="0" indent="0">
              <a:buNone/>
            </a:pPr>
            <a:r>
              <a:rPr lang="ka-GE" sz="4300" b="1" dirty="0">
                <a:latin typeface="Sylfaen" pitchFamily="18" charset="0"/>
              </a:rPr>
              <a:t>საველე სამუშაოები:</a:t>
            </a:r>
            <a:r>
              <a:rPr lang="ka-GE" sz="4300" dirty="0">
                <a:latin typeface="Sylfaen" pitchFamily="18" charset="0"/>
              </a:rPr>
              <a:t> </a:t>
            </a:r>
            <a:endParaRPr lang="en-US" sz="4300" dirty="0">
              <a:latin typeface="Sylfaen" pitchFamily="18" charset="0"/>
            </a:endParaRPr>
          </a:p>
          <a:p>
            <a:r>
              <a:rPr lang="ka-GE" sz="4300" dirty="0">
                <a:latin typeface="Sylfaen" pitchFamily="18" charset="0"/>
              </a:rPr>
              <a:t>მეოთხე ტალღა: 27</a:t>
            </a:r>
            <a:r>
              <a:rPr lang="en-US" sz="4300" dirty="0">
                <a:latin typeface="Sylfaen" pitchFamily="18" charset="0"/>
              </a:rPr>
              <a:t>-</a:t>
            </a:r>
            <a:r>
              <a:rPr lang="ka-GE" sz="4300" dirty="0">
                <a:latin typeface="Sylfaen" pitchFamily="18" charset="0"/>
              </a:rPr>
              <a:t>29</a:t>
            </a:r>
            <a:r>
              <a:rPr lang="en-US" sz="4300" dirty="0">
                <a:latin typeface="Sylfaen" pitchFamily="18" charset="0"/>
              </a:rPr>
              <a:t> </a:t>
            </a:r>
            <a:r>
              <a:rPr lang="ka-GE" sz="4300" dirty="0">
                <a:latin typeface="Sylfaen" pitchFamily="18" charset="0"/>
              </a:rPr>
              <a:t>მაისი, 2020 წელი</a:t>
            </a:r>
            <a:endParaRPr lang="en-US" sz="4300" dirty="0">
              <a:latin typeface="Sylfaen" pitchFamily="18" charset="0"/>
            </a:endParaRPr>
          </a:p>
          <a:p>
            <a:pPr marL="0" indent="0">
              <a:buNone/>
            </a:pPr>
            <a:r>
              <a:rPr lang="ka-GE" sz="4300" dirty="0">
                <a:latin typeface="Sylfaen" pitchFamily="18" charset="0"/>
              </a:rPr>
              <a:t> </a:t>
            </a:r>
            <a:endParaRPr lang="en-US" sz="4300" dirty="0">
              <a:latin typeface="Sylfaen" pitchFamily="18" charset="0"/>
            </a:endParaRPr>
          </a:p>
          <a:p>
            <a:pPr marL="0" lvl="0" indent="0">
              <a:buNone/>
            </a:pPr>
            <a:r>
              <a:rPr lang="ka-GE" sz="4300" b="1" dirty="0">
                <a:latin typeface="Sylfaen" pitchFamily="18" charset="0"/>
              </a:rPr>
              <a:t>მონაცემთა ანალიზის მეთოდები:</a:t>
            </a:r>
            <a:r>
              <a:rPr lang="ka-GE" sz="4300" dirty="0">
                <a:latin typeface="Sylfaen" pitchFamily="18" charset="0"/>
              </a:rPr>
              <a:t> უნივარიაციული, ბივარიაციაული და მულტივარიაციული</a:t>
            </a:r>
          </a:p>
          <a:p>
            <a:pPr marL="0" lvl="0" indent="0">
              <a:buNone/>
            </a:pPr>
            <a:endParaRPr lang="ka-GE" sz="4300" dirty="0">
              <a:latin typeface="Sylfaen" pitchFamily="18" charset="0"/>
            </a:endParaRPr>
          </a:p>
          <a:p>
            <a:pPr marL="0" lvl="0" indent="0">
              <a:buNone/>
            </a:pPr>
            <a:r>
              <a:rPr lang="ka-GE" sz="3700" b="1" dirty="0">
                <a:solidFill>
                  <a:srgbClr val="C00000"/>
                </a:solidFill>
                <a:latin typeface="Sylfaen" pitchFamily="18" charset="0"/>
              </a:rPr>
              <a:t>შენიშვნა: </a:t>
            </a:r>
            <a:r>
              <a:rPr lang="ka-GE" sz="3700" dirty="0">
                <a:solidFill>
                  <a:srgbClr val="C00000"/>
                </a:solidFill>
                <a:latin typeface="Sylfaen" pitchFamily="18" charset="0"/>
              </a:rPr>
              <a:t>სამიზნე რეგიონების მონაცემები შედარებულია საქართველოს მოსახლეობის გამოკითხვის შედეგებთან (ძირითადად, მესამე ტალღასთან </a:t>
            </a:r>
            <a:r>
              <a:rPr lang="ka-GE" sz="3700">
                <a:solidFill>
                  <a:srgbClr val="C00000"/>
                </a:solidFill>
                <a:latin typeface="Sylfaen" pitchFamily="18" charset="0"/>
              </a:rPr>
              <a:t>- 14-15 მაისი, 2020 წელი).</a:t>
            </a:r>
            <a:endParaRPr lang="en-US" sz="3700" dirty="0">
              <a:solidFill>
                <a:srgbClr val="C00000"/>
              </a:solidFill>
              <a:latin typeface="Sylfaen" pitchFamily="18" charset="0"/>
            </a:endParaRPr>
          </a:p>
          <a:p>
            <a:endParaRPr lang="en-US" dirty="0">
              <a:latin typeface="Sylfaen" pitchFamily="18" charset="0"/>
            </a:endParaRPr>
          </a:p>
        </p:txBody>
      </p:sp>
    </p:spTree>
    <p:extLst>
      <p:ext uri="{BB962C8B-B14F-4D97-AF65-F5344CB8AC3E}">
        <p14:creationId xmlns:p14="http://schemas.microsoft.com/office/powerpoint/2010/main" val="4121765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59673898"/>
              </p:ext>
            </p:extLst>
          </p:nvPr>
        </p:nvGraphicFramePr>
        <p:xfrm>
          <a:off x="228600" y="1524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კორონავირუსთან</a:t>
                      </a:r>
                      <a:r>
                        <a:rPr lang="ka-GE" sz="1800" dirty="0">
                          <a:solidFill>
                            <a:schemeClr val="tx1"/>
                          </a:solidFill>
                          <a:effectLst/>
                          <a:latin typeface="+mn-lt"/>
                          <a:ea typeface="+mn-ea"/>
                          <a:cs typeface="+mn-cs"/>
                        </a:rPr>
                        <a:t> გამკლავების განწყობები </a:t>
                      </a:r>
                      <a:r>
                        <a:rPr lang="ka-GE" sz="1400" b="0" baseline="0" dirty="0">
                          <a:solidFill>
                            <a:schemeClr val="tx1"/>
                          </a:solidFill>
                          <a:effectLst/>
                          <a:latin typeface="+mn-lt"/>
                          <a:ea typeface="+mn-ea"/>
                          <a:cs typeface="+mn-cs"/>
                        </a:rPr>
                        <a:t>(რეგრესიული ანალიზი-გაგრძელება)</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
        <p:nvSpPr>
          <p:cNvPr id="5" name="Rectangle 4"/>
          <p:cNvSpPr/>
          <p:nvPr/>
        </p:nvSpPr>
        <p:spPr>
          <a:xfrm>
            <a:off x="228600" y="751344"/>
            <a:ext cx="8610600" cy="2693045"/>
          </a:xfrm>
          <a:prstGeom prst="rect">
            <a:avLst/>
          </a:prstGeom>
        </p:spPr>
        <p:txBody>
          <a:bodyPr wrap="square">
            <a:spAutoFit/>
          </a:bodyPr>
          <a:lstStyle/>
          <a:p>
            <a:pPr lvl="0"/>
            <a:r>
              <a:rPr lang="ka-GE" sz="1400" b="1" u="sng" dirty="0">
                <a:latin typeface="Sylfaen" panose="010A0502050306030303" pitchFamily="18" charset="0"/>
              </a:rPr>
              <a:t>ქვემო ქართლი:</a:t>
            </a:r>
          </a:p>
          <a:p>
            <a:pPr lvl="0"/>
            <a:r>
              <a:rPr lang="ka-GE" sz="1100" b="1" dirty="0">
                <a:latin typeface="Sylfaen" panose="010A0502050306030303" pitchFamily="18" charset="0"/>
              </a:rPr>
              <a:t>დაინფიცირების ალბათობის განცდა მაღალია იმ რესპონდენტებში, ვინც:</a:t>
            </a:r>
          </a:p>
          <a:p>
            <a:pPr marL="285750" lvl="0" indent="-285750">
              <a:buFont typeface="Arial" panose="020B0604020202020204" pitchFamily="34" charset="0"/>
              <a:buChar char="•"/>
            </a:pPr>
            <a:r>
              <a:rPr lang="ka-GE" sz="1100" b="1" dirty="0">
                <a:latin typeface="Sylfaen" panose="010A0502050306030303" pitchFamily="18" charset="0"/>
              </a:rPr>
              <a:t>ფიქრობს, რომ ვირუსი მათთან სიახლოვეშია</a:t>
            </a:r>
          </a:p>
          <a:p>
            <a:pPr marL="285750" lvl="0" indent="-285750">
              <a:buFont typeface="Arial" panose="020B0604020202020204" pitchFamily="34" charset="0"/>
              <a:buChar char="•"/>
            </a:pPr>
            <a:r>
              <a:rPr lang="ka-GE" sz="1100" b="1" dirty="0">
                <a:latin typeface="Sylfaen" panose="010A0502050306030303" pitchFamily="18" charset="0"/>
              </a:rPr>
              <a:t>წარმოადგენენ რისკ ჯგუფების წარმომადგენელია</a:t>
            </a:r>
          </a:p>
          <a:p>
            <a:pPr marL="285750" lvl="0" indent="-285750">
              <a:buFont typeface="Arial" panose="020B0604020202020204" pitchFamily="34" charset="0"/>
              <a:buChar char="•"/>
            </a:pPr>
            <a:r>
              <a:rPr lang="ka-GE" sz="1100" b="1" dirty="0">
                <a:latin typeface="Sylfaen" panose="010A0502050306030303" pitchFamily="18" charset="0"/>
              </a:rPr>
              <a:t>უფროსი ასაკობრივი ჯგუფის წევრია</a:t>
            </a:r>
          </a:p>
          <a:p>
            <a:pPr marL="285750" lvl="0" indent="-285750">
              <a:buFont typeface="Arial" panose="020B0604020202020204" pitchFamily="34" charset="0"/>
              <a:buChar char="•"/>
            </a:pPr>
            <a:r>
              <a:rPr lang="ka-GE" sz="1100" b="1" dirty="0">
                <a:latin typeface="Sylfaen" panose="010A0502050306030303" pitchFamily="18" charset="0"/>
              </a:rPr>
              <a:t>ნაკლებად იყენებს მედია საშუალებებს ინფორმაციის მისაღებად</a:t>
            </a:r>
          </a:p>
          <a:p>
            <a:pPr lvl="0"/>
            <a:endParaRPr lang="ka-GE" sz="1100" b="1" dirty="0">
              <a:latin typeface="Sylfaen" panose="010A0502050306030303" pitchFamily="18" charset="0"/>
            </a:endParaRPr>
          </a:p>
          <a:p>
            <a:pPr lvl="0"/>
            <a:r>
              <a:rPr lang="ka-GE" sz="1100" b="1" dirty="0">
                <a:latin typeface="Sylfaen" panose="010A0502050306030303" pitchFamily="18" charset="0"/>
              </a:rPr>
              <a:t>ინფექციის რთულად გადატანის რისკის განცდა აქვთ იმ რესპონდენტებს, ვინც:</a:t>
            </a:r>
          </a:p>
          <a:p>
            <a:pPr marL="285750" lvl="0" indent="-285750">
              <a:buFont typeface="Arial" panose="020B0604020202020204" pitchFamily="34" charset="0"/>
              <a:buChar char="•"/>
            </a:pPr>
            <a:r>
              <a:rPr lang="ka-GE" sz="1100" b="1" dirty="0">
                <a:latin typeface="Sylfaen" panose="010A0502050306030303" pitchFamily="18" charset="0"/>
              </a:rPr>
              <a:t>ფიქრობს, რომ ვირუსი მათთან სიახლოვეშია</a:t>
            </a:r>
          </a:p>
          <a:p>
            <a:pPr marL="285750" lvl="0" indent="-285750">
              <a:buFont typeface="Arial" panose="020B0604020202020204" pitchFamily="34" charset="0"/>
              <a:buChar char="•"/>
            </a:pPr>
            <a:r>
              <a:rPr lang="ka-GE" sz="1100" b="1" dirty="0">
                <a:latin typeface="Sylfaen" panose="010A0502050306030303" pitchFamily="18" charset="0"/>
              </a:rPr>
              <a:t>რისკ ჯგუფების წარმომადგენელია</a:t>
            </a:r>
          </a:p>
          <a:p>
            <a:pPr marL="285750" lvl="0" indent="-285750">
              <a:buFont typeface="Arial" panose="020B0604020202020204" pitchFamily="34" charset="0"/>
              <a:buChar char="•"/>
            </a:pPr>
            <a:r>
              <a:rPr lang="ka-GE" sz="1100" b="1" dirty="0">
                <a:latin typeface="Sylfaen" panose="010A0502050306030303" pitchFamily="18" charset="0"/>
              </a:rPr>
              <a:t>უფროსი ასაკობრივი ჯგუფის წარმომადგენელია</a:t>
            </a:r>
          </a:p>
          <a:p>
            <a:pPr marL="285750" lvl="0" indent="-285750">
              <a:buFont typeface="Arial" panose="020B0604020202020204" pitchFamily="34" charset="0"/>
              <a:buChar char="•"/>
            </a:pPr>
            <a:r>
              <a:rPr lang="ka-GE" sz="1100" b="1" dirty="0">
                <a:latin typeface="Sylfaen" panose="010A0502050306030303" pitchFamily="18" charset="0"/>
              </a:rPr>
              <a:t>ნაკლებად ენდობა სამთავრობო ინსტიტუტებს</a:t>
            </a:r>
          </a:p>
          <a:p>
            <a:pPr marL="285750" lvl="0" indent="-285750">
              <a:buFont typeface="Arial" panose="020B0604020202020204" pitchFamily="34" charset="0"/>
              <a:buChar char="•"/>
              <a:defRPr/>
            </a:pPr>
            <a:r>
              <a:rPr lang="ka-GE" sz="1100" b="1" dirty="0">
                <a:latin typeface="Sylfaen" panose="010A0502050306030303" pitchFamily="18" charset="0"/>
              </a:rPr>
              <a:t>ნაკლებად ენდობა სამედიცინო სექტორს</a:t>
            </a:r>
          </a:p>
          <a:p>
            <a:pPr marL="285750" indent="-285750">
              <a:buFont typeface="Arial" panose="020B0604020202020204" pitchFamily="34" charset="0"/>
              <a:buChar char="•"/>
              <a:defRPr/>
            </a:pPr>
            <a:r>
              <a:rPr lang="ka-GE" sz="1100" b="1" dirty="0">
                <a:latin typeface="Sylfaen" panose="010A0502050306030303" pitchFamily="18" charset="0"/>
              </a:rPr>
              <a:t>ნაკლებად იყენებს მედია საშუალებებს ინფორმაციის მისაღებად</a:t>
            </a:r>
          </a:p>
          <a:p>
            <a:pPr marL="285750" lvl="0" indent="-285750">
              <a:buFont typeface="Arial" panose="020B0604020202020204" pitchFamily="34" charset="0"/>
              <a:buChar char="•"/>
              <a:defRPr/>
            </a:pPr>
            <a:endParaRPr lang="ka-GE" sz="1200" b="1" dirty="0"/>
          </a:p>
        </p:txBody>
      </p:sp>
      <p:graphicFrame>
        <p:nvGraphicFramePr>
          <p:cNvPr id="7" name="Table 6"/>
          <p:cNvGraphicFramePr>
            <a:graphicFrameLocks noGrp="1"/>
          </p:cNvGraphicFramePr>
          <p:nvPr>
            <p:extLst>
              <p:ext uri="{D42A27DB-BD31-4B8C-83A1-F6EECF244321}">
                <p14:modId xmlns:p14="http://schemas.microsoft.com/office/powerpoint/2010/main" val="2807145532"/>
              </p:ext>
            </p:extLst>
          </p:nvPr>
        </p:nvGraphicFramePr>
        <p:xfrm>
          <a:off x="228589" y="3386078"/>
          <a:ext cx="8458212" cy="2405121"/>
        </p:xfrm>
        <a:graphic>
          <a:graphicData uri="http://schemas.openxmlformats.org/drawingml/2006/table">
            <a:tbl>
              <a:tblPr firstRow="1" firstCol="1" bandRow="1">
                <a:tableStyleId>{5C22544A-7EE6-4342-B048-85BDC9FD1C3A}</a:tableStyleId>
              </a:tblPr>
              <a:tblGrid>
                <a:gridCol w="1707917">
                  <a:extLst>
                    <a:ext uri="{9D8B030D-6E8A-4147-A177-3AD203B41FA5}">
                      <a16:colId xmlns:a16="http://schemas.microsoft.com/office/drawing/2014/main" val="3553567157"/>
                    </a:ext>
                  </a:extLst>
                </a:gridCol>
                <a:gridCol w="487973">
                  <a:extLst>
                    <a:ext uri="{9D8B030D-6E8A-4147-A177-3AD203B41FA5}">
                      <a16:colId xmlns:a16="http://schemas.microsoft.com/office/drawing/2014/main" val="4277188735"/>
                    </a:ext>
                  </a:extLst>
                </a:gridCol>
                <a:gridCol w="894617">
                  <a:extLst>
                    <a:ext uri="{9D8B030D-6E8A-4147-A177-3AD203B41FA5}">
                      <a16:colId xmlns:a16="http://schemas.microsoft.com/office/drawing/2014/main" val="2017174943"/>
                    </a:ext>
                  </a:extLst>
                </a:gridCol>
                <a:gridCol w="731960">
                  <a:extLst>
                    <a:ext uri="{9D8B030D-6E8A-4147-A177-3AD203B41FA5}">
                      <a16:colId xmlns:a16="http://schemas.microsoft.com/office/drawing/2014/main" val="3681396894"/>
                    </a:ext>
                  </a:extLst>
                </a:gridCol>
                <a:gridCol w="772618">
                  <a:extLst>
                    <a:ext uri="{9D8B030D-6E8A-4147-A177-3AD203B41FA5}">
                      <a16:colId xmlns:a16="http://schemas.microsoft.com/office/drawing/2014/main" val="3584445684"/>
                    </a:ext>
                  </a:extLst>
                </a:gridCol>
                <a:gridCol w="919017">
                  <a:extLst>
                    <a:ext uri="{9D8B030D-6E8A-4147-A177-3AD203B41FA5}">
                      <a16:colId xmlns:a16="http://schemas.microsoft.com/office/drawing/2014/main" val="152206180"/>
                    </a:ext>
                  </a:extLst>
                </a:gridCol>
                <a:gridCol w="748231">
                  <a:extLst>
                    <a:ext uri="{9D8B030D-6E8A-4147-A177-3AD203B41FA5}">
                      <a16:colId xmlns:a16="http://schemas.microsoft.com/office/drawing/2014/main" val="3808756371"/>
                    </a:ext>
                  </a:extLst>
                </a:gridCol>
                <a:gridCol w="650631">
                  <a:extLst>
                    <a:ext uri="{9D8B030D-6E8A-4147-A177-3AD203B41FA5}">
                      <a16:colId xmlns:a16="http://schemas.microsoft.com/office/drawing/2014/main" val="1865486576"/>
                    </a:ext>
                  </a:extLst>
                </a:gridCol>
                <a:gridCol w="975946">
                  <a:extLst>
                    <a:ext uri="{9D8B030D-6E8A-4147-A177-3AD203B41FA5}">
                      <a16:colId xmlns:a16="http://schemas.microsoft.com/office/drawing/2014/main" val="888097282"/>
                    </a:ext>
                  </a:extLst>
                </a:gridCol>
                <a:gridCol w="569302">
                  <a:extLst>
                    <a:ext uri="{9D8B030D-6E8A-4147-A177-3AD203B41FA5}">
                      <a16:colId xmlns:a16="http://schemas.microsoft.com/office/drawing/2014/main" val="2524529846"/>
                    </a:ext>
                  </a:extLst>
                </a:gridCol>
              </a:tblGrid>
              <a:tr h="213183">
                <a:tc rowSpan="2">
                  <a:txBody>
                    <a:bodyPr/>
                    <a:lstStyle/>
                    <a:p>
                      <a:pPr marL="0" marR="0">
                        <a:lnSpc>
                          <a:spcPct val="107000"/>
                        </a:lnSpc>
                        <a:spcBef>
                          <a:spcPts val="0"/>
                        </a:spcBef>
                        <a:spcAft>
                          <a:spcPts val="800"/>
                        </a:spcAft>
                      </a:pPr>
                      <a:r>
                        <a:rPr lang="ka-GE" sz="900">
                          <a:effectLst/>
                          <a:latin typeface="Sylfaen" pitchFamily="18" charset="0"/>
                        </a:rPr>
                        <a:t>ქვემო ქართლი</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gridSpan="3">
                  <a:txBody>
                    <a:bodyPr/>
                    <a:lstStyle/>
                    <a:p>
                      <a:pPr marL="0" marR="0">
                        <a:lnSpc>
                          <a:spcPct val="107000"/>
                        </a:lnSpc>
                        <a:spcBef>
                          <a:spcPts val="0"/>
                        </a:spcBef>
                        <a:spcAft>
                          <a:spcPts val="800"/>
                        </a:spcAft>
                      </a:pPr>
                      <a:r>
                        <a:rPr lang="ka-GE" sz="900">
                          <a:effectLst/>
                          <a:latin typeface="Sylfaen" pitchFamily="18" charset="0"/>
                        </a:rPr>
                        <a:t>დაინფიცირების ალბათობა</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ka-GE" sz="900">
                          <a:effectLst/>
                          <a:latin typeface="Sylfaen" pitchFamily="18" charset="0"/>
                        </a:rPr>
                        <a:t>ინფექციის გადატანის სიმწვავე/სირთულე</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ka-GE" sz="900">
                          <a:effectLst/>
                          <a:latin typeface="Sylfaen" pitchFamily="18" charset="0"/>
                        </a:rPr>
                        <a:t>დაუცველობა ინფექციის მიმართ</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10613574"/>
                  </a:ext>
                </a:extLst>
              </a:tr>
              <a:tr h="213183">
                <a:tc vMerge="1">
                  <a:txBody>
                    <a:bodyPr/>
                    <a:lstStyle/>
                    <a:p>
                      <a:endParaRPr lang="en-US"/>
                    </a:p>
                  </a:txBody>
                  <a:tcPr/>
                </a:tc>
                <a:tc>
                  <a:txBody>
                    <a:bodyPr/>
                    <a:lstStyle/>
                    <a:p>
                      <a:pPr marL="0" marR="0">
                        <a:lnSpc>
                          <a:spcPct val="107000"/>
                        </a:lnSpc>
                        <a:spcBef>
                          <a:spcPts val="0"/>
                        </a:spcBef>
                        <a:spcAft>
                          <a:spcPts val="800"/>
                        </a:spcAft>
                      </a:pPr>
                      <a:r>
                        <a:rPr lang="en-US" sz="900">
                          <a:effectLst/>
                          <a:latin typeface="Sylfaen" pitchFamily="18" charset="0"/>
                        </a:rPr>
                        <a:t>Beta</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standartized CI</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p</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Beta</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standartized CI</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p</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Beta</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standartized CI</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a:effectLst/>
                          <a:latin typeface="Sylfaen" pitchFamily="18" charset="0"/>
                        </a:rPr>
                        <a:t>p</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extLst>
                  <a:ext uri="{0D108BD9-81ED-4DB2-BD59-A6C34878D82A}">
                    <a16:rowId xmlns:a16="http://schemas.microsoft.com/office/drawing/2014/main" val="1820453388"/>
                  </a:ext>
                </a:extLst>
              </a:tr>
              <a:tr h="311219">
                <a:tc>
                  <a:txBody>
                    <a:bodyPr/>
                    <a:lstStyle/>
                    <a:p>
                      <a:pPr marL="0" marR="0">
                        <a:lnSpc>
                          <a:spcPct val="107000"/>
                        </a:lnSpc>
                        <a:spcBef>
                          <a:spcPts val="0"/>
                        </a:spcBef>
                        <a:spcAft>
                          <a:spcPts val="0"/>
                        </a:spcAft>
                      </a:pPr>
                      <a:r>
                        <a:rPr lang="ka-GE" sz="900">
                          <a:effectLst/>
                          <a:latin typeface="Sylfaen" pitchFamily="18" charset="0"/>
                        </a:rPr>
                        <a:t>ასაკი</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0.25</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0.11 – 0.38</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&lt;0.001</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0.35</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0.21 – 0.49</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&lt;0.001</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a:lnSpc>
                          <a:spcPct val="107000"/>
                        </a:lnSpc>
                      </a:pPr>
                      <a:endParaRPr lang="en-US" sz="900" dirty="0">
                        <a:effectLst/>
                        <a:latin typeface="Sylfaen" pitchFamily="18" charset="0"/>
                      </a:endParaRPr>
                    </a:p>
                  </a:txBody>
                  <a:tcPr marL="45433" marR="45433" marT="6310" marB="0"/>
                </a:tc>
                <a:extLst>
                  <a:ext uri="{0D108BD9-81ED-4DB2-BD59-A6C34878D82A}">
                    <a16:rowId xmlns:a16="http://schemas.microsoft.com/office/drawing/2014/main" val="3598406469"/>
                  </a:ext>
                </a:extLst>
              </a:tr>
              <a:tr h="393930">
                <a:tc>
                  <a:txBody>
                    <a:bodyPr/>
                    <a:lstStyle/>
                    <a:p>
                      <a:pPr marL="0" marR="0">
                        <a:lnSpc>
                          <a:spcPct val="107000"/>
                        </a:lnSpc>
                        <a:spcBef>
                          <a:spcPts val="0"/>
                        </a:spcBef>
                        <a:spcAft>
                          <a:spcPts val="0"/>
                        </a:spcAft>
                      </a:pPr>
                      <a:r>
                        <a:rPr lang="ka-GE" sz="900">
                          <a:effectLst/>
                          <a:latin typeface="Sylfaen" pitchFamily="18" charset="0"/>
                        </a:rPr>
                        <a:t>ვირუსის მოახლოების განცდა</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0.09 – 0.36</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0.001</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0.23</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0.11 – 0.36</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&lt;0.001</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1751543347"/>
                  </a:ext>
                </a:extLst>
              </a:tr>
              <a:tr h="439356">
                <a:tc>
                  <a:txBody>
                    <a:bodyPr/>
                    <a:lstStyle/>
                    <a:p>
                      <a:pPr marL="0" marR="0">
                        <a:lnSpc>
                          <a:spcPct val="107000"/>
                        </a:lnSpc>
                        <a:spcBef>
                          <a:spcPts val="0"/>
                        </a:spcBef>
                        <a:spcAft>
                          <a:spcPts val="0"/>
                        </a:spcAft>
                      </a:pPr>
                      <a:r>
                        <a:rPr lang="ka-GE" sz="900">
                          <a:effectLst/>
                          <a:latin typeface="Sylfaen" pitchFamily="18" charset="0"/>
                        </a:rPr>
                        <a:t>მედია საშუალებებბის გამოყენების სიხშირე</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-0.16</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-0.29 – -0.02</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0.023</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4014928268"/>
                  </a:ext>
                </a:extLst>
              </a:tr>
              <a:tr h="417125">
                <a:tc>
                  <a:txBody>
                    <a:bodyPr/>
                    <a:lstStyle/>
                    <a:p>
                      <a:pPr marL="0" marR="0">
                        <a:lnSpc>
                          <a:spcPct val="107000"/>
                        </a:lnSpc>
                        <a:spcBef>
                          <a:spcPts val="0"/>
                        </a:spcBef>
                        <a:spcAft>
                          <a:spcPts val="0"/>
                        </a:spcAft>
                      </a:pPr>
                      <a:r>
                        <a:rPr lang="ka-GE" sz="900" dirty="0">
                          <a:effectLst/>
                          <a:latin typeface="Sylfaen" pitchFamily="18" charset="0"/>
                        </a:rPr>
                        <a:t>სამედიცინო სექტორის მიმართ ნდობა</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-0.36</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-0.58 – -0.13</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0.002</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a:lnSpc>
                          <a:spcPct val="107000"/>
                        </a:lnSpc>
                      </a:pPr>
                      <a:endParaRPr lang="en-US" sz="900" dirty="0">
                        <a:effectLst/>
                        <a:latin typeface="Sylfaen" pitchFamily="18" charset="0"/>
                      </a:endParaRPr>
                    </a:p>
                  </a:txBody>
                  <a:tcPr marL="45433" marR="45433" marT="6310" marB="0"/>
                </a:tc>
                <a:extLst>
                  <a:ext uri="{0D108BD9-81ED-4DB2-BD59-A6C34878D82A}">
                    <a16:rowId xmlns:a16="http://schemas.microsoft.com/office/drawing/2014/main" val="538098500"/>
                  </a:ext>
                </a:extLst>
              </a:tr>
              <a:tr h="417125">
                <a:tc>
                  <a:txBody>
                    <a:bodyPr/>
                    <a:lstStyle/>
                    <a:p>
                      <a:pPr marL="0" marR="0">
                        <a:lnSpc>
                          <a:spcPct val="107000"/>
                        </a:lnSpc>
                        <a:spcBef>
                          <a:spcPts val="0"/>
                        </a:spcBef>
                        <a:spcAft>
                          <a:spcPts val="0"/>
                        </a:spcAft>
                      </a:pPr>
                      <a:r>
                        <a:rPr lang="ka-GE" sz="900" dirty="0">
                          <a:effectLst/>
                          <a:latin typeface="Sylfaen" pitchFamily="18" charset="0"/>
                        </a:rPr>
                        <a:t>სამთავრობო ინსტიტუტების მიმართ ნდობა</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 </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0.70</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a:effectLst/>
                          <a:latin typeface="Sylfaen" pitchFamily="18" charset="0"/>
                        </a:rPr>
                        <a:t>0.47 – 0.93</a:t>
                      </a:r>
                      <a:endParaRPr lang="en-US" sz="90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&lt;0.001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1773657706"/>
                  </a:ext>
                </a:extLst>
              </a:tr>
            </a:tbl>
          </a:graphicData>
        </a:graphic>
      </p:graphicFrame>
    </p:spTree>
    <p:extLst>
      <p:ext uri="{BB962C8B-B14F-4D97-AF65-F5344CB8AC3E}">
        <p14:creationId xmlns:p14="http://schemas.microsoft.com/office/powerpoint/2010/main" val="3017020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788334718"/>
              </p:ext>
            </p:extLst>
          </p:nvPr>
        </p:nvGraphicFramePr>
        <p:xfrm>
          <a:off x="3581400" y="0"/>
          <a:ext cx="5562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301437627"/>
              </p:ext>
            </p:extLst>
          </p:nvPr>
        </p:nvGraphicFramePr>
        <p:xfrm>
          <a:off x="161192" y="152400"/>
          <a:ext cx="3276600" cy="880491"/>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დ</a:t>
                      </a:r>
                      <a:r>
                        <a:rPr lang="ka-GE" sz="1800" dirty="0">
                          <a:solidFill>
                            <a:schemeClr val="tx1"/>
                          </a:solidFill>
                          <a:effectLst/>
                          <a:latin typeface="Sylfaen" pitchFamily="18" charset="0"/>
                        </a:rPr>
                        <a:t>ამოკიდებულებები კოვიდ 19-ის მიმართ</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13154362"/>
              </p:ext>
            </p:extLst>
          </p:nvPr>
        </p:nvGraphicFramePr>
        <p:xfrm>
          <a:off x="161192" y="1143000"/>
          <a:ext cx="3276600" cy="562356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ka-GE" sz="1300" b="1" kern="1200" dirty="0">
                          <a:solidFill>
                            <a:schemeClr val="lt1"/>
                          </a:solidFill>
                          <a:effectLst/>
                          <a:latin typeface="Sylfaen" pitchFamily="18" charset="0"/>
                          <a:ea typeface="+mn-ea"/>
                          <a:cs typeface="+mn-cs"/>
                        </a:rPr>
                        <a:t>რესპონდენტების უმრავლესობის დამოკიდებულებები კოვიდ 19-ის მიმართ, ორივე რეგიონში, ადეკვატურია</a:t>
                      </a:r>
                      <a:r>
                        <a:rPr lang="en-US" sz="1300" b="1" kern="1200" dirty="0">
                          <a:solidFill>
                            <a:schemeClr val="lt1"/>
                          </a:solidFill>
                          <a:effectLst/>
                          <a:latin typeface="Sylfaen" pitchFamily="18" charset="0"/>
                          <a:ea typeface="+mn-ea"/>
                          <a:cs typeface="+mn-cs"/>
                        </a:rPr>
                        <a:t>: </a:t>
                      </a:r>
                      <a:r>
                        <a:rPr lang="ka-GE" sz="1300" b="1" kern="1200" dirty="0">
                          <a:solidFill>
                            <a:schemeClr val="lt1"/>
                          </a:solidFill>
                          <a:effectLst/>
                          <a:latin typeface="Sylfaen" pitchFamily="18" charset="0"/>
                          <a:ea typeface="+mn-ea"/>
                          <a:cs typeface="+mn-cs"/>
                        </a:rPr>
                        <a:t>რესპონდენტები აღნიშნავენ, რომ ვირუსი ვრცელდება სწრაფად, რომ კორონა საშიში ვირუსია და მისი გავრცელება სანერვიულოა; ასევე, არ ეთანხმებიან მოსაზრებას, რომ ინფექციის ირგვლივ განვითარებული მოვლენები მედიის მიერ გაზვიადებულია. </a:t>
                      </a:r>
                    </a:p>
                    <a:p>
                      <a:endParaRPr lang="ka-GE" sz="1400" b="1" kern="1200" dirty="0">
                        <a:solidFill>
                          <a:schemeClr val="lt1"/>
                        </a:solidFill>
                        <a:effectLst/>
                        <a:latin typeface="Sylfaen" pitchFamily="18" charset="0"/>
                        <a:ea typeface="+mn-ea"/>
                        <a:cs typeface="+mn-cs"/>
                      </a:endParaRPr>
                    </a:p>
                    <a:p>
                      <a:pPr algn="ctr"/>
                      <a:r>
                        <a:rPr lang="ka-GE" sz="1100" b="1" kern="1200" dirty="0">
                          <a:solidFill>
                            <a:schemeClr val="tx1"/>
                          </a:solidFill>
                          <a:effectLst/>
                          <a:latin typeface="Sylfaen" pitchFamily="18" charset="0"/>
                          <a:ea typeface="+mn-ea"/>
                          <a:cs typeface="+mn-cs"/>
                        </a:rPr>
                        <a:t>ქვემო ქართლის რესპონდენტები უფრო</a:t>
                      </a:r>
                      <a:r>
                        <a:rPr lang="ka-GE" sz="1100" b="1" kern="1200" baseline="0" dirty="0">
                          <a:solidFill>
                            <a:schemeClr val="tx1"/>
                          </a:solidFill>
                          <a:effectLst/>
                          <a:latin typeface="Sylfaen" pitchFamily="18" charset="0"/>
                          <a:ea typeface="+mn-ea"/>
                          <a:cs typeface="+mn-cs"/>
                        </a:rPr>
                        <a:t> მეტად დარწმუნებულები არიან, რომ კორონა საშიში ვირუსია, რომ ის სანერვიულოა და რომ ის არ არის სადმე შორს ადამინებისგან.</a:t>
                      </a:r>
                    </a:p>
                    <a:p>
                      <a:pPr algn="ctr"/>
                      <a:endParaRPr lang="ka-GE" sz="1100" b="1" kern="1200" baseline="0" dirty="0">
                        <a:solidFill>
                          <a:schemeClr val="tx1"/>
                        </a:solidFill>
                        <a:effectLst/>
                        <a:latin typeface="Sylfaen" pitchFamily="18" charset="0"/>
                        <a:ea typeface="+mn-ea"/>
                        <a:cs typeface="+mn-cs"/>
                      </a:endParaRPr>
                    </a:p>
                    <a:p>
                      <a:pPr algn="ctr"/>
                      <a:r>
                        <a:rPr lang="ka-GE" sz="1100" b="1" kern="1200" baseline="0" dirty="0">
                          <a:solidFill>
                            <a:schemeClr val="tx1"/>
                          </a:solidFill>
                          <a:effectLst/>
                          <a:latin typeface="Sylfaen" pitchFamily="18" charset="0"/>
                          <a:ea typeface="+mn-ea"/>
                          <a:cs typeface="+mn-cs"/>
                        </a:rPr>
                        <a:t>დამოკიდებულებებს შორის ასეთი  განსხვავება  იმით უნდა აიხსნას, რომ მარნეულისა და ბოლნისის მოსახლეობამ უშუალოდ მიიღო ვირუსით დაინფიცირების გამოცდილება, ყველა თანმდევი უარყოფითი შედეგით.</a:t>
                      </a:r>
                    </a:p>
                    <a:p>
                      <a:pPr algn="ctr"/>
                      <a:endParaRPr lang="ka-GE" sz="1200" b="1" kern="1200" baseline="0" dirty="0">
                        <a:solidFill>
                          <a:schemeClr val="tx1"/>
                        </a:solidFill>
                        <a:effectLst/>
                        <a:latin typeface="Sylfaen" pitchFamily="18" charset="0"/>
                        <a:ea typeface="+mn-ea"/>
                        <a:cs typeface="+mn-cs"/>
                      </a:endParaRPr>
                    </a:p>
                    <a:p>
                      <a:pPr algn="ctr"/>
                      <a:r>
                        <a:rPr lang="ka-GE" sz="1100" b="1" kern="1200" baseline="0" dirty="0">
                          <a:solidFill>
                            <a:srgbClr val="C00000"/>
                          </a:solidFill>
                          <a:effectLst/>
                          <a:latin typeface="Sylfaen" pitchFamily="18" charset="0"/>
                          <a:ea typeface="+mn-ea"/>
                          <a:cs typeface="+mn-cs"/>
                        </a:rPr>
                        <a:t>სამცხე-ჯავახეთის მოსახლეობის დამოკიდებულებები ამჯერადაც უფრო ახლოს აღმოჩნდა საქართველოს მოსახლეობასთან, ვიდრე ქვემო-ქართლის რესპონდენტთა ატიტუდები. ეს კვლავ ბოლნისისა და მარნეულის მუნიციპალიტეტების განსხვავებული გამოცდილებით აიხსნება. </a:t>
                      </a:r>
                    </a:p>
                    <a:p>
                      <a:pPr algn="ctr"/>
                      <a:endParaRPr lang="ka-GE" sz="1200" b="1" kern="1200" dirty="0">
                        <a:solidFill>
                          <a:schemeClr val="tx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72835557"/>
              </p:ext>
            </p:extLst>
          </p:nvPr>
        </p:nvGraphicFramePr>
        <p:xfrm>
          <a:off x="161192" y="228600"/>
          <a:ext cx="3276600" cy="586994"/>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მ</a:t>
                      </a:r>
                      <a:r>
                        <a:rPr lang="ka-GE" sz="1800" dirty="0">
                          <a:solidFill>
                            <a:schemeClr val="tx1"/>
                          </a:solidFill>
                          <a:effectLst/>
                        </a:rPr>
                        <a:t>კაცრი ზომების მიმართ მხარდაჭერა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18749064"/>
              </p:ext>
            </p:extLst>
          </p:nvPr>
        </p:nvGraphicFramePr>
        <p:xfrm>
          <a:off x="161192" y="820469"/>
          <a:ext cx="3276600" cy="585216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4343400">
                <a:tc>
                  <a:txBody>
                    <a:bodyPr/>
                    <a:lstStyle/>
                    <a:p>
                      <a:r>
                        <a:rPr lang="en-US" sz="1200" dirty="0">
                          <a:effectLst/>
                          <a:latin typeface="Sylfaen" pitchFamily="18" charset="0"/>
                        </a:rPr>
                        <a:t> </a:t>
                      </a:r>
                      <a:r>
                        <a:rPr lang="ka-GE" sz="1200" b="1" kern="1200" dirty="0">
                          <a:solidFill>
                            <a:schemeClr val="lt1"/>
                          </a:solidFill>
                          <a:effectLst/>
                          <a:latin typeface="Sylfaen" pitchFamily="18" charset="0"/>
                          <a:ea typeface="+mn-ea"/>
                          <a:cs typeface="+mn-cs"/>
                        </a:rPr>
                        <a:t>სამცხე-ჯავახეთის და ქვემო ქართლის რესპონდენტების უმრავლესობა ემხრობა ზოგიერთი მკაცრი ზომის გატარებას კონორავირუსის გავრცელების პრევენციისთვის. კერძოდ, მაღალია ისეთთა წილი, რომლებიც ფიქრობენ, რომ:</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კორონავირუსის გავრცელების ქვეყნებიდან ჩამოსული ადამიანები ყველა ვარიანტში უნდა გადაიყვანონ კარანტინში;</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სახლიდან გასვლა მხოლოდ გადაუდებეი მიზეზებით უნდა იყოს განპირობებული</a:t>
                      </a:r>
                      <a:r>
                        <a:rPr lang="ka-GE" sz="1200" b="1" kern="1200" baseline="0" dirty="0">
                          <a:solidFill>
                            <a:schemeClr val="lt1"/>
                          </a:solidFill>
                          <a:effectLst/>
                          <a:latin typeface="Sylfaen" pitchFamily="18" charset="0"/>
                          <a:ea typeface="+mn-ea"/>
                          <a:cs typeface="+mn-cs"/>
                        </a:rPr>
                        <a:t> და ა.შ.</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r>
                        <a:rPr lang="ka-GE" sz="1200" b="1" kern="1200" dirty="0">
                          <a:solidFill>
                            <a:schemeClr val="lt1"/>
                          </a:solidFill>
                          <a:effectLst/>
                          <a:latin typeface="Sylfaen" pitchFamily="18" charset="0"/>
                          <a:ea typeface="+mn-ea"/>
                          <a:cs typeface="+mn-cs"/>
                        </a:rPr>
                        <a:t>მეორე</a:t>
                      </a:r>
                      <a:r>
                        <a:rPr lang="ka-GE" sz="1200" b="1" kern="1200" baseline="0" dirty="0">
                          <a:solidFill>
                            <a:schemeClr val="lt1"/>
                          </a:solidFill>
                          <a:effectLst/>
                          <a:latin typeface="Sylfaen" pitchFamily="18" charset="0"/>
                          <a:ea typeface="+mn-ea"/>
                          <a:cs typeface="+mn-cs"/>
                        </a:rPr>
                        <a:t> მხრივ, </a:t>
                      </a:r>
                      <a:r>
                        <a:rPr lang="ka-GE" sz="1200" b="1" kern="1200" dirty="0">
                          <a:solidFill>
                            <a:schemeClr val="lt1"/>
                          </a:solidFill>
                          <a:effectLst/>
                          <a:latin typeface="Sylfaen" pitchFamily="18" charset="0"/>
                          <a:ea typeface="+mn-ea"/>
                          <a:cs typeface="+mn-cs"/>
                        </a:rPr>
                        <a:t>ორივე რეგიონში, რესპონდენტები მხარს არ უჭერენ ზედმეტად მკაცრი/ავტორიტარული ზომების გატარებას. მაგალითად, უმრავლესობა</a:t>
                      </a:r>
                      <a:r>
                        <a:rPr lang="ka-GE" sz="1200" b="1" kern="1200" baseline="0" dirty="0">
                          <a:solidFill>
                            <a:schemeClr val="lt1"/>
                          </a:solidFill>
                          <a:effectLst/>
                          <a:latin typeface="Sylfaen" pitchFamily="18" charset="0"/>
                          <a:ea typeface="+mn-ea"/>
                          <a:cs typeface="+mn-cs"/>
                        </a:rPr>
                        <a:t> არ ეთანხმება იმას, რომ ინფექცითან საბრძოლველად მთავრობამ ინტერმეტსა და სოციალურ მედიაზე წვდომა უნდა აკრძალოს. ასევე, მხარდაჭერას </a:t>
                      </a:r>
                      <a:r>
                        <a:rPr lang="ka-GE" sz="1200" b="1" kern="1200" dirty="0">
                          <a:solidFill>
                            <a:schemeClr val="lt1"/>
                          </a:solidFill>
                          <a:effectLst/>
                          <a:latin typeface="Sylfaen" pitchFamily="18" charset="0"/>
                          <a:ea typeface="+mn-ea"/>
                          <a:cs typeface="+mn-cs"/>
                        </a:rPr>
                        <a:t> ნაკლებად იმსახურებს ის,რომ საქართველოს არამოქალაქეები კარანტინში უნდა გადაიყვამომ ან ქვეყნიდამ გაამგზავრონ. </a:t>
                      </a:r>
                    </a:p>
                    <a:p>
                      <a:endParaRPr lang="ka-GE" sz="12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rgbClr val="C00000"/>
                          </a:solidFill>
                          <a:effectLst/>
                          <a:latin typeface="Sylfaen" pitchFamily="18" charset="0"/>
                          <a:ea typeface="+mn-ea"/>
                          <a:cs typeface="+mn-cs"/>
                        </a:rPr>
                        <a:t>ეთნიკურმა უმცირესობების მიერ მკაცრი ზომების მიმართ მხარდაჭერის მაჩვენებლები იმეორებს საქართველოს მოსახლეობაში არსებულ ტენდენციებს.</a:t>
                      </a:r>
                    </a:p>
                    <a:p>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442829834"/>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9637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0864397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მკაცრი ზომების მიმართ მხარდაჭერა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31683860"/>
              </p:ext>
            </p:extLst>
          </p:nvPr>
        </p:nvGraphicFramePr>
        <p:xfrm>
          <a:off x="152400" y="914400"/>
          <a:ext cx="8610600" cy="16916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14400">
                <a:tc>
                  <a:txBody>
                    <a:bodyPr/>
                    <a:lstStyle/>
                    <a:p>
                      <a:r>
                        <a:rPr lang="ka-GE" sz="1800" b="1" kern="1200" dirty="0">
                          <a:solidFill>
                            <a:schemeClr val="tx1"/>
                          </a:solidFill>
                          <a:effectLst/>
                          <a:latin typeface="Sylfaen" pitchFamily="18" charset="0"/>
                          <a:ea typeface="+mn-ea"/>
                          <a:cs typeface="+mn-cs"/>
                        </a:rPr>
                        <a:t>სამცხე-ჯავახეთის რესპონდენტებს შორის მკაცრი ზომების მიმართ მიმღებლობა იმათ უფრო გააჩნიათ, ვისაც:</a:t>
                      </a:r>
                    </a:p>
                    <a:p>
                      <a:pPr marL="285750" lvl="0" indent="-285750">
                        <a:buFont typeface="Arial" panose="020B0604020202020204" pitchFamily="34" charset="0"/>
                        <a:buChar char="•"/>
                      </a:pPr>
                      <a:r>
                        <a:rPr lang="ka-GE" sz="1800" b="1" kern="1200" dirty="0">
                          <a:solidFill>
                            <a:schemeClr val="tx1"/>
                          </a:solidFill>
                          <a:effectLst/>
                          <a:latin typeface="Sylfaen" pitchFamily="18" charset="0"/>
                          <a:ea typeface="+mn-ea"/>
                          <a:cs typeface="+mn-cs"/>
                        </a:rPr>
                        <a:t>სამთავრობო სტრუქტურების მიმართ მაღალი ნდობა აქვს</a:t>
                      </a:r>
                      <a:endParaRPr lang="en-US" sz="18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ka-GE" sz="1800" b="1" kern="1200" dirty="0">
                          <a:solidFill>
                            <a:schemeClr val="tx1"/>
                          </a:solidFill>
                          <a:effectLst/>
                          <a:latin typeface="Sylfaen" pitchFamily="18" charset="0"/>
                          <a:ea typeface="+mn-ea"/>
                          <a:cs typeface="+mn-cs"/>
                        </a:rPr>
                        <a:t>არ სჯერა, რომ ვირუსის გარშემო განვითარებული მოვლენები მედიის მიერ გაზვიადებულია</a:t>
                      </a:r>
                      <a:endParaRPr lang="en-US" sz="1800" b="1" kern="1200" dirty="0">
                        <a:solidFill>
                          <a:schemeClr val="tx1"/>
                        </a:solidFill>
                        <a:effectLst/>
                        <a:latin typeface="Sylfaen" pitchFamily="18" charset="0"/>
                        <a:ea typeface="+mn-ea"/>
                        <a:cs typeface="+mn-cs"/>
                      </a:endParaRPr>
                    </a:p>
                    <a:p>
                      <a:pPr lvl="0"/>
                      <a:endParaRPr lang="ka-GE" sz="1050" b="1" kern="1200" dirty="0">
                        <a:solidFill>
                          <a:schemeClr val="tx1"/>
                        </a:solidFill>
                        <a:effectLst/>
                        <a:latin typeface="Sylfaen" pitchFamily="18" charset="0"/>
                        <a:ea typeface="+mn-ea"/>
                        <a:cs typeface="+mn-cs"/>
                      </a:endParaRPr>
                    </a:p>
                    <a:p>
                      <a:endParaRPr lang="en-US" sz="105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a:extLst>
              <a:ext uri="{FF2B5EF4-FFF2-40B4-BE49-F238E27FC236}">
                <a16:creationId xmlns:a16="http://schemas.microsoft.com/office/drawing/2014/main" id="{8699EE7F-FD41-4A1C-8494-21C5408C09AA}"/>
              </a:ext>
            </a:extLst>
          </p:cNvPr>
          <p:cNvGraphicFramePr>
            <a:graphicFrameLocks noGrp="1"/>
          </p:cNvGraphicFramePr>
          <p:nvPr>
            <p:extLst>
              <p:ext uri="{D42A27DB-BD31-4B8C-83A1-F6EECF244321}">
                <p14:modId xmlns:p14="http://schemas.microsoft.com/office/powerpoint/2010/main" val="3960372183"/>
              </p:ext>
            </p:extLst>
          </p:nvPr>
        </p:nvGraphicFramePr>
        <p:xfrm>
          <a:off x="266700" y="2952549"/>
          <a:ext cx="8610600" cy="2533851"/>
        </p:xfrm>
        <a:graphic>
          <a:graphicData uri="http://schemas.openxmlformats.org/drawingml/2006/table">
            <a:tbl>
              <a:tblPr firstRow="1" firstCol="1" bandRow="1">
                <a:tableStyleId>{5C22544A-7EE6-4342-B048-85BDC9FD1C3A}</a:tableStyleId>
              </a:tblPr>
              <a:tblGrid>
                <a:gridCol w="2152650">
                  <a:extLst>
                    <a:ext uri="{9D8B030D-6E8A-4147-A177-3AD203B41FA5}">
                      <a16:colId xmlns:a16="http://schemas.microsoft.com/office/drawing/2014/main" val="3711140304"/>
                    </a:ext>
                  </a:extLst>
                </a:gridCol>
                <a:gridCol w="2152650">
                  <a:extLst>
                    <a:ext uri="{9D8B030D-6E8A-4147-A177-3AD203B41FA5}">
                      <a16:colId xmlns:a16="http://schemas.microsoft.com/office/drawing/2014/main" val="477036426"/>
                    </a:ext>
                  </a:extLst>
                </a:gridCol>
                <a:gridCol w="2152650">
                  <a:extLst>
                    <a:ext uri="{9D8B030D-6E8A-4147-A177-3AD203B41FA5}">
                      <a16:colId xmlns:a16="http://schemas.microsoft.com/office/drawing/2014/main" val="2024164849"/>
                    </a:ext>
                  </a:extLst>
                </a:gridCol>
                <a:gridCol w="2152650">
                  <a:extLst>
                    <a:ext uri="{9D8B030D-6E8A-4147-A177-3AD203B41FA5}">
                      <a16:colId xmlns:a16="http://schemas.microsoft.com/office/drawing/2014/main" val="965212140"/>
                    </a:ext>
                  </a:extLst>
                </a:gridCol>
              </a:tblGrid>
              <a:tr h="956641">
                <a:tc rowSpan="2">
                  <a:txBody>
                    <a:bodyPr/>
                    <a:lstStyle/>
                    <a:p>
                      <a:pPr marL="0" marR="0">
                        <a:lnSpc>
                          <a:spcPct val="107000"/>
                        </a:lnSpc>
                        <a:spcBef>
                          <a:spcPts val="0"/>
                        </a:spcBef>
                        <a:spcAft>
                          <a:spcPts val="800"/>
                        </a:spcAft>
                      </a:pPr>
                      <a:r>
                        <a:rPr lang="ka-GE" sz="1100" dirty="0">
                          <a:effectLst/>
                          <a:latin typeface="Sylfaen" pitchFamily="18" charset="0"/>
                        </a:rPr>
                        <a:t> სამცხე-ჯავახეთი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nSpc>
                          <a:spcPct val="107000"/>
                        </a:lnSpc>
                        <a:spcBef>
                          <a:spcPts val="0"/>
                        </a:spcBef>
                        <a:spcAft>
                          <a:spcPts val="800"/>
                        </a:spcAft>
                      </a:pPr>
                      <a:r>
                        <a:rPr lang="ka-GE" sz="1100" dirty="0">
                          <a:effectLst/>
                          <a:latin typeface="Sylfaen" pitchFamily="18" charset="0"/>
                        </a:rPr>
                        <a:t>მაგალითი:</a:t>
                      </a:r>
                      <a:endParaRPr lang="en-US" sz="1100" dirty="0">
                        <a:effectLst/>
                        <a:latin typeface="Sylfaen" pitchFamily="18" charset="0"/>
                      </a:endParaRPr>
                    </a:p>
                    <a:p>
                      <a:pPr marL="0" marR="0">
                        <a:lnSpc>
                          <a:spcPct val="107000"/>
                        </a:lnSpc>
                        <a:spcBef>
                          <a:spcPts val="0"/>
                        </a:spcBef>
                        <a:spcAft>
                          <a:spcPts val="800"/>
                        </a:spcAft>
                      </a:pPr>
                      <a:r>
                        <a:rPr lang="en-US" sz="1100" dirty="0" err="1">
                          <a:effectLst/>
                          <a:latin typeface="Sylfaen" pitchFamily="18" charset="0"/>
                        </a:rPr>
                        <a:t>სახლიდან</a:t>
                      </a:r>
                      <a:r>
                        <a:rPr lang="en-US" sz="1100" dirty="0">
                          <a:effectLst/>
                          <a:latin typeface="Sylfaen" pitchFamily="18" charset="0"/>
                        </a:rPr>
                        <a:t> </a:t>
                      </a:r>
                      <a:r>
                        <a:rPr lang="en-US" sz="1100" dirty="0" err="1">
                          <a:effectLst/>
                          <a:latin typeface="Sylfaen" pitchFamily="18" charset="0"/>
                        </a:rPr>
                        <a:t>გასვლა</a:t>
                      </a:r>
                      <a:r>
                        <a:rPr lang="en-US" sz="1100" dirty="0">
                          <a:effectLst/>
                          <a:latin typeface="Sylfaen" pitchFamily="18" charset="0"/>
                        </a:rPr>
                        <a:t> </a:t>
                      </a:r>
                      <a:r>
                        <a:rPr lang="en-US" sz="1100" dirty="0" err="1">
                          <a:effectLst/>
                          <a:latin typeface="Sylfaen" pitchFamily="18" charset="0"/>
                        </a:rPr>
                        <a:t>მხოლოდ</a:t>
                      </a:r>
                      <a:r>
                        <a:rPr lang="en-US" sz="1100" dirty="0">
                          <a:effectLst/>
                          <a:latin typeface="Sylfaen" pitchFamily="18" charset="0"/>
                        </a:rPr>
                        <a:t> </a:t>
                      </a:r>
                      <a:r>
                        <a:rPr lang="en-US" sz="1100" dirty="0" err="1">
                          <a:effectLst/>
                          <a:latin typeface="Sylfaen" pitchFamily="18" charset="0"/>
                        </a:rPr>
                        <a:t>პროფესიული</a:t>
                      </a:r>
                      <a:r>
                        <a:rPr lang="en-US" sz="1100" dirty="0">
                          <a:effectLst/>
                          <a:latin typeface="Sylfaen" pitchFamily="18" charset="0"/>
                        </a:rPr>
                        <a:t>, </a:t>
                      </a:r>
                      <a:r>
                        <a:rPr lang="en-US" sz="1100" dirty="0" err="1">
                          <a:effectLst/>
                          <a:latin typeface="Sylfaen" pitchFamily="18" charset="0"/>
                        </a:rPr>
                        <a:t>ჯანმრთელობასთან</a:t>
                      </a:r>
                      <a:r>
                        <a:rPr lang="en-US" sz="1100" dirty="0">
                          <a:effectLst/>
                          <a:latin typeface="Sylfaen" pitchFamily="18" charset="0"/>
                        </a:rPr>
                        <a:t> </a:t>
                      </a:r>
                      <a:r>
                        <a:rPr lang="en-US" sz="1100" dirty="0" err="1">
                          <a:effectLst/>
                          <a:latin typeface="Sylfaen" pitchFamily="18" charset="0"/>
                        </a:rPr>
                        <a:t>დაკავშირებული</a:t>
                      </a:r>
                      <a:r>
                        <a:rPr lang="en-US" sz="1100" dirty="0">
                          <a:effectLst/>
                          <a:latin typeface="Sylfaen" pitchFamily="18" charset="0"/>
                        </a:rPr>
                        <a:t> </a:t>
                      </a:r>
                      <a:r>
                        <a:rPr lang="en-US" sz="1100" dirty="0" err="1">
                          <a:effectLst/>
                          <a:latin typeface="Sylfaen" pitchFamily="18" charset="0"/>
                        </a:rPr>
                        <a:t>ან</a:t>
                      </a:r>
                      <a:r>
                        <a:rPr lang="en-US" sz="1100" dirty="0">
                          <a:effectLst/>
                          <a:latin typeface="Sylfaen" pitchFamily="18" charset="0"/>
                        </a:rPr>
                        <a:t> </a:t>
                      </a:r>
                      <a:r>
                        <a:rPr lang="en-US" sz="1100" dirty="0" err="1">
                          <a:effectLst/>
                          <a:latin typeface="Sylfaen" pitchFamily="18" charset="0"/>
                        </a:rPr>
                        <a:t>გადაუდებელი</a:t>
                      </a:r>
                      <a:r>
                        <a:rPr lang="en-US" sz="1100" dirty="0">
                          <a:effectLst/>
                          <a:latin typeface="Sylfaen" pitchFamily="18" charset="0"/>
                        </a:rPr>
                        <a:t> </a:t>
                      </a:r>
                      <a:r>
                        <a:rPr lang="en-US" sz="1100" dirty="0" err="1">
                          <a:effectLst/>
                          <a:latin typeface="Sylfaen" pitchFamily="18" charset="0"/>
                        </a:rPr>
                        <a:t>მიზეზებით</a:t>
                      </a:r>
                      <a:r>
                        <a:rPr lang="en-US" sz="1100" dirty="0">
                          <a:effectLst/>
                          <a:latin typeface="Sylfaen" pitchFamily="18" charset="0"/>
                        </a:rPr>
                        <a:t> </a:t>
                      </a:r>
                      <a:r>
                        <a:rPr lang="en-US" sz="1100" dirty="0" err="1">
                          <a:effectLst/>
                          <a:latin typeface="Sylfaen" pitchFamily="18" charset="0"/>
                        </a:rPr>
                        <a:t>უნდა</a:t>
                      </a:r>
                      <a:r>
                        <a:rPr lang="en-US" sz="1100" dirty="0">
                          <a:effectLst/>
                          <a:latin typeface="Sylfaen" pitchFamily="18" charset="0"/>
                        </a:rPr>
                        <a:t> </a:t>
                      </a:r>
                      <a:r>
                        <a:rPr lang="en-US" sz="1100" dirty="0" err="1">
                          <a:effectLst/>
                          <a:latin typeface="Sylfaen" pitchFamily="18" charset="0"/>
                        </a:rPr>
                        <a:t>იყოს</a:t>
                      </a:r>
                      <a:r>
                        <a:rPr lang="en-US" sz="1100" dirty="0">
                          <a:effectLst/>
                          <a:latin typeface="Sylfaen" pitchFamily="18" charset="0"/>
                        </a:rPr>
                        <a:t> </a:t>
                      </a:r>
                      <a:r>
                        <a:rPr lang="en-US" sz="1100" dirty="0" err="1">
                          <a:effectLst/>
                          <a:latin typeface="Sylfaen" pitchFamily="18" charset="0"/>
                        </a:rPr>
                        <a:t>დაშვებული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6881895"/>
                  </a:ext>
                </a:extLst>
              </a:tr>
              <a:tr h="244962">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852517552"/>
                  </a:ext>
                </a:extLst>
              </a:tr>
              <a:tr h="783878">
                <a:tc>
                  <a:txBody>
                    <a:bodyPr/>
                    <a:lstStyle/>
                    <a:p>
                      <a:pPr marL="0" marR="0">
                        <a:lnSpc>
                          <a:spcPct val="107000"/>
                        </a:lnSpc>
                        <a:spcBef>
                          <a:spcPts val="0"/>
                        </a:spcBef>
                        <a:spcAft>
                          <a:spcPts val="800"/>
                        </a:spcAft>
                      </a:pPr>
                      <a:r>
                        <a:rPr lang="ka-GE" sz="1100" dirty="0">
                          <a:effectLst/>
                          <a:latin typeface="Sylfaen" pitchFamily="18" charset="0"/>
                        </a:rPr>
                        <a:t>მედიის მიერ ვირუსის გაზვიადებული წარმოჩენის აღქმა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a:effectLst/>
                          <a:latin typeface="Sylfaen" pitchFamily="18" charset="0"/>
                        </a:rPr>
                        <a:t>-0.28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-0.40 – -0.17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70350607"/>
                  </a:ext>
                </a:extLst>
              </a:tr>
              <a:tr h="548370">
                <a:tc>
                  <a:txBody>
                    <a:bodyPr/>
                    <a:lstStyle/>
                    <a:p>
                      <a:pPr marL="0" marR="0">
                        <a:lnSpc>
                          <a:spcPct val="107000"/>
                        </a:lnSpc>
                        <a:spcBef>
                          <a:spcPts val="0"/>
                        </a:spcBef>
                        <a:spcAft>
                          <a:spcPts val="800"/>
                        </a:spcAft>
                      </a:pPr>
                      <a:r>
                        <a:rPr lang="ka-GE" sz="1100" dirty="0">
                          <a:effectLst/>
                          <a:latin typeface="Sylfaen" pitchFamily="18" charset="0"/>
                        </a:rPr>
                        <a:t>მედია საშუალებების გამოყენების სიხშირე</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a:effectLst/>
                          <a:latin typeface="Sylfaen" pitchFamily="18" charset="0"/>
                        </a:rPr>
                        <a:t>0.24</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0.13 – 0.35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065307987"/>
                  </a:ext>
                </a:extLst>
              </a:tr>
            </a:tbl>
          </a:graphicData>
        </a:graphic>
      </p:graphicFrame>
    </p:spTree>
    <p:extLst>
      <p:ext uri="{BB962C8B-B14F-4D97-AF65-F5344CB8AC3E}">
        <p14:creationId xmlns:p14="http://schemas.microsoft.com/office/powerpoint/2010/main" val="4110241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E760516-161A-43B1-B5D4-F6301304651C}"/>
              </a:ext>
            </a:extLst>
          </p:cNvPr>
          <p:cNvGraphicFramePr>
            <a:graphicFrameLocks noGrp="1"/>
          </p:cNvGraphicFramePr>
          <p:nvPr>
            <p:extLst>
              <p:ext uri="{D42A27DB-BD31-4B8C-83A1-F6EECF244321}">
                <p14:modId xmlns:p14="http://schemas.microsoft.com/office/powerpoint/2010/main" val="3389512324"/>
              </p:ext>
            </p:extLst>
          </p:nvPr>
        </p:nvGraphicFramePr>
        <p:xfrm>
          <a:off x="266700" y="3505200"/>
          <a:ext cx="8610600" cy="2627629"/>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1914332451"/>
                    </a:ext>
                  </a:extLst>
                </a:gridCol>
                <a:gridCol w="1964837">
                  <a:extLst>
                    <a:ext uri="{9D8B030D-6E8A-4147-A177-3AD203B41FA5}">
                      <a16:colId xmlns:a16="http://schemas.microsoft.com/office/drawing/2014/main" val="1611006825"/>
                    </a:ext>
                  </a:extLst>
                </a:gridCol>
                <a:gridCol w="2302363">
                  <a:extLst>
                    <a:ext uri="{9D8B030D-6E8A-4147-A177-3AD203B41FA5}">
                      <a16:colId xmlns:a16="http://schemas.microsoft.com/office/drawing/2014/main" val="2721962031"/>
                    </a:ext>
                  </a:extLst>
                </a:gridCol>
                <a:gridCol w="1714500">
                  <a:extLst>
                    <a:ext uri="{9D8B030D-6E8A-4147-A177-3AD203B41FA5}">
                      <a16:colId xmlns:a16="http://schemas.microsoft.com/office/drawing/2014/main" val="1658291674"/>
                    </a:ext>
                  </a:extLst>
                </a:gridCol>
              </a:tblGrid>
              <a:tr h="815547">
                <a:tc rowSpan="2">
                  <a:txBody>
                    <a:bodyPr/>
                    <a:lstStyle/>
                    <a:p>
                      <a:pPr marL="0" marR="0">
                        <a:lnSpc>
                          <a:spcPct val="107000"/>
                        </a:lnSpc>
                        <a:spcBef>
                          <a:spcPts val="0"/>
                        </a:spcBef>
                        <a:spcAft>
                          <a:spcPts val="800"/>
                        </a:spcAft>
                      </a:pPr>
                      <a:r>
                        <a:rPr lang="ka-GE" sz="1100" dirty="0">
                          <a:effectLst/>
                          <a:latin typeface="Sylfaen" pitchFamily="18" charset="0"/>
                        </a:rPr>
                        <a:t>ქვემო ქართლი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nSpc>
                          <a:spcPct val="107000"/>
                        </a:lnSpc>
                        <a:spcBef>
                          <a:spcPts val="0"/>
                        </a:spcBef>
                        <a:spcAft>
                          <a:spcPts val="800"/>
                        </a:spcAft>
                      </a:pPr>
                      <a:r>
                        <a:rPr lang="ka-GE" sz="1100">
                          <a:effectLst/>
                          <a:latin typeface="Sylfaen" pitchFamily="18" charset="0"/>
                        </a:rPr>
                        <a:t>მაგალითი:</a:t>
                      </a:r>
                      <a:endParaRPr lang="en-US" sz="1100">
                        <a:effectLst/>
                        <a:latin typeface="Sylfaen" pitchFamily="18" charset="0"/>
                      </a:endParaRPr>
                    </a:p>
                    <a:p>
                      <a:pPr marL="0" marR="0">
                        <a:lnSpc>
                          <a:spcPct val="107000"/>
                        </a:lnSpc>
                        <a:spcBef>
                          <a:spcPts val="0"/>
                        </a:spcBef>
                        <a:spcAft>
                          <a:spcPts val="800"/>
                        </a:spcAft>
                      </a:pPr>
                      <a:r>
                        <a:rPr lang="en-US" sz="1100">
                          <a:effectLst/>
                          <a:latin typeface="Sylfaen" pitchFamily="18" charset="0"/>
                        </a:rPr>
                        <a:t>სახლიდან გასვლა მხოლოდ პროფესიული, ჯანმრთელობასთან დაკავშირებული ან გადაუდებელი მიზეზებით უნდა იყოს დაშვებული</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5764635"/>
                  </a:ext>
                </a:extLst>
              </a:tr>
              <a:tr h="208833">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924170522"/>
                  </a:ext>
                </a:extLst>
              </a:tr>
              <a:tr h="668265">
                <a:tc>
                  <a:txBody>
                    <a:bodyPr/>
                    <a:lstStyle/>
                    <a:p>
                      <a:pPr marL="0" marR="0">
                        <a:lnSpc>
                          <a:spcPct val="107000"/>
                        </a:lnSpc>
                        <a:spcBef>
                          <a:spcPts val="0"/>
                        </a:spcBef>
                        <a:spcAft>
                          <a:spcPts val="800"/>
                        </a:spcAft>
                      </a:pPr>
                      <a:r>
                        <a:rPr lang="ka-GE" sz="1050" dirty="0">
                          <a:effectLst/>
                          <a:latin typeface="Sylfaen" pitchFamily="18" charset="0"/>
                        </a:rPr>
                        <a:t>ასაკი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0.17 – 0.43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308948114"/>
                  </a:ext>
                </a:extLst>
              </a:tr>
              <a:tr h="467492">
                <a:tc>
                  <a:txBody>
                    <a:bodyPr/>
                    <a:lstStyle/>
                    <a:p>
                      <a:pPr marL="0" marR="0">
                        <a:lnSpc>
                          <a:spcPct val="107000"/>
                        </a:lnSpc>
                        <a:spcBef>
                          <a:spcPts val="0"/>
                        </a:spcBef>
                        <a:spcAft>
                          <a:spcPts val="800"/>
                        </a:spcAft>
                      </a:pPr>
                      <a:r>
                        <a:rPr lang="ka-GE" sz="1050" dirty="0">
                          <a:effectLst/>
                          <a:latin typeface="Sylfaen" pitchFamily="18" charset="0"/>
                        </a:rPr>
                        <a:t>ნდობა სამთავრობო ინსტიტუტების მიმართ</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0.45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0.05 – 0.85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0.029</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653209640"/>
                  </a:ext>
                </a:extLst>
              </a:tr>
              <a:tr h="467492">
                <a:tc>
                  <a:txBody>
                    <a:bodyPr/>
                    <a:lstStyle/>
                    <a:p>
                      <a:pPr marL="0" marR="0">
                        <a:lnSpc>
                          <a:spcPct val="107000"/>
                        </a:lnSpc>
                        <a:spcBef>
                          <a:spcPts val="0"/>
                        </a:spcBef>
                        <a:spcAft>
                          <a:spcPts val="800"/>
                        </a:spcAft>
                      </a:pPr>
                      <a:r>
                        <a:rPr lang="ka-GE" sz="1050">
                          <a:effectLst/>
                          <a:latin typeface="Sylfaen" pitchFamily="18" charset="0"/>
                        </a:rPr>
                        <a:t>მედია საშუალებების გამოყენების სიხშირე</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0.13 – 0.40</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710867179"/>
                  </a:ext>
                </a:extLst>
              </a:tr>
            </a:tbl>
          </a:graphicData>
        </a:graphic>
      </p:graphicFrame>
      <p:graphicFrame>
        <p:nvGraphicFramePr>
          <p:cNvPr id="3" name="Table 2">
            <a:extLst>
              <a:ext uri="{FF2B5EF4-FFF2-40B4-BE49-F238E27FC236}">
                <a16:creationId xmlns:a16="http://schemas.microsoft.com/office/drawing/2014/main" id="{6B3AD020-55F5-491B-A034-68F8B69AC1F2}"/>
              </a:ext>
            </a:extLst>
          </p:cNvPr>
          <p:cNvGraphicFramePr>
            <a:graphicFrameLocks noGrp="1"/>
          </p:cNvGraphicFramePr>
          <p:nvPr>
            <p:extLst>
              <p:ext uri="{D42A27DB-BD31-4B8C-83A1-F6EECF244321}">
                <p14:modId xmlns:p14="http://schemas.microsoft.com/office/powerpoint/2010/main" val="2961435025"/>
              </p:ext>
            </p:extLst>
          </p:nvPr>
        </p:nvGraphicFramePr>
        <p:xfrm>
          <a:off x="266700" y="3048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მკაცრი ზომების მიმართ მხარდაჭერა </a:t>
                      </a:r>
                      <a:r>
                        <a:rPr lang="ka-GE" sz="1400" b="0" baseline="0" dirty="0">
                          <a:solidFill>
                            <a:schemeClr val="tx1"/>
                          </a:solidFill>
                          <a:effectLst/>
                          <a:latin typeface="Sylfaen" pitchFamily="18" charset="0"/>
                          <a:ea typeface="+mn-ea"/>
                          <a:cs typeface="+mn-cs"/>
                        </a:rPr>
                        <a:t>(რეგრესიული ანალიზი - გაგრძელება)</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a:extLst>
              <a:ext uri="{FF2B5EF4-FFF2-40B4-BE49-F238E27FC236}">
                <a16:creationId xmlns:a16="http://schemas.microsoft.com/office/drawing/2014/main" id="{A2950BFC-6CF3-47C1-AC01-E353B7A315FB}"/>
              </a:ext>
            </a:extLst>
          </p:cNvPr>
          <p:cNvGraphicFramePr>
            <a:graphicFrameLocks noGrp="1"/>
          </p:cNvGraphicFramePr>
          <p:nvPr>
            <p:extLst>
              <p:ext uri="{D42A27DB-BD31-4B8C-83A1-F6EECF244321}">
                <p14:modId xmlns:p14="http://schemas.microsoft.com/office/powerpoint/2010/main" val="512891968"/>
              </p:ext>
            </p:extLst>
          </p:nvPr>
        </p:nvGraphicFramePr>
        <p:xfrm>
          <a:off x="152400" y="914400"/>
          <a:ext cx="8610600" cy="26822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438400">
                <a:tc>
                  <a:txBody>
                    <a:bodyPr/>
                    <a:lstStyle/>
                    <a:p>
                      <a:r>
                        <a:rPr lang="ka-GE" sz="1600" b="1" kern="1200" dirty="0">
                          <a:solidFill>
                            <a:schemeClr val="tx1"/>
                          </a:solidFill>
                          <a:effectLst/>
                          <a:latin typeface="Sylfaen" pitchFamily="18" charset="0"/>
                          <a:ea typeface="+mn-ea"/>
                          <a:cs typeface="+mn-cs"/>
                        </a:rPr>
                        <a:t>ქვემო ქართლის რესპონდენტებს შორის მკაცრი ზომების მიმართ მიმღებლობა ვარირებს შემდეგნაირად:</a:t>
                      </a:r>
                      <a:endParaRPr lang="en-US" sz="16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ka-GE" sz="1600" b="1" kern="1200" dirty="0">
                          <a:solidFill>
                            <a:schemeClr val="tx1"/>
                          </a:solidFill>
                          <a:effectLst/>
                          <a:latin typeface="Sylfaen" pitchFamily="18" charset="0"/>
                          <a:ea typeface="+mn-ea"/>
                          <a:cs typeface="+mn-cs"/>
                        </a:rPr>
                        <a:t>რაც უფრო იზრდება რესპონდენტის ასაკი, მით უფრო მაღალია მკაცრი ზომების მიმართ </a:t>
                      </a:r>
                      <a:r>
                        <a:rPr lang="ka-GE" sz="1600" b="1" kern="1200" dirty="0" err="1">
                          <a:solidFill>
                            <a:schemeClr val="tx1"/>
                          </a:solidFill>
                          <a:effectLst/>
                          <a:latin typeface="Sylfaen" pitchFamily="18" charset="0"/>
                          <a:ea typeface="+mn-ea"/>
                          <a:cs typeface="+mn-cs"/>
                        </a:rPr>
                        <a:t>მიმღებლობა</a:t>
                      </a:r>
                      <a:endParaRPr lang="ka-GE" sz="16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ka-GE" sz="1600" b="1" kern="1200" dirty="0">
                          <a:solidFill>
                            <a:schemeClr val="tx1"/>
                          </a:solidFill>
                          <a:effectLst/>
                          <a:latin typeface="Sylfaen" pitchFamily="18" charset="0"/>
                          <a:ea typeface="+mn-ea"/>
                          <a:cs typeface="+mn-cs"/>
                        </a:rPr>
                        <a:t>სამთავრობო ინსტიტუტების მიმართ ნდობის ზრდასთან ერთად იზრდება მათ მიერ კორონვირუსის პრევენციისთვის მკაცრი ზომების გატარების მიმართ ლოიალური დამოკიდებულება</a:t>
                      </a:r>
                    </a:p>
                    <a:p>
                      <a:pPr marL="285750" lvl="0" indent="-285750">
                        <a:buFont typeface="Arial" panose="020B0604020202020204" pitchFamily="34" charset="0"/>
                        <a:buChar char="•"/>
                      </a:pPr>
                      <a:r>
                        <a:rPr lang="ka-GE" sz="1600" b="1" kern="1200" dirty="0">
                          <a:solidFill>
                            <a:schemeClr val="tx1"/>
                          </a:solidFill>
                          <a:effectLst/>
                          <a:latin typeface="Sylfaen" pitchFamily="18" charset="0"/>
                          <a:ea typeface="+mn-ea"/>
                          <a:cs typeface="+mn-cs"/>
                        </a:rPr>
                        <a:t>რაც უფრო მაღალია მედია საშუალებების გამოყენების სიხშირე, მით უფრო  იზრდება მკაცრი ზომების გატარების მიმართ </a:t>
                      </a:r>
                      <a:r>
                        <a:rPr lang="ka-GE" sz="1600" b="1" kern="1200" dirty="0" err="1">
                          <a:solidFill>
                            <a:schemeClr val="tx1"/>
                          </a:solidFill>
                          <a:effectLst/>
                          <a:latin typeface="Sylfaen" pitchFamily="18" charset="0"/>
                          <a:ea typeface="+mn-ea"/>
                          <a:cs typeface="+mn-cs"/>
                        </a:rPr>
                        <a:t>მიმღებლობა</a:t>
                      </a:r>
                      <a:endParaRPr lang="en-US" sz="1600" b="1" kern="1200" dirty="0">
                        <a:solidFill>
                          <a:schemeClr val="tx1"/>
                        </a:solidFill>
                        <a:effectLst/>
                        <a:latin typeface="Sylfaen" pitchFamily="18" charset="0"/>
                        <a:ea typeface="+mn-ea"/>
                        <a:cs typeface="+mn-cs"/>
                      </a:endParaRPr>
                    </a:p>
                    <a:p>
                      <a:pPr lvl="0"/>
                      <a:endParaRPr lang="ka-GE" sz="1600" b="1" kern="1200" dirty="0">
                        <a:solidFill>
                          <a:schemeClr val="tx1"/>
                        </a:solidFill>
                        <a:effectLst/>
                        <a:latin typeface="Sylfaen" pitchFamily="18" charset="0"/>
                        <a:ea typeface="+mn-ea"/>
                        <a:cs typeface="+mn-cs"/>
                      </a:endParaRPr>
                    </a:p>
                    <a:p>
                      <a:endParaRPr lang="en-US" sz="16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42093694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805788207"/>
              </p:ext>
            </p:extLst>
          </p:nvPr>
        </p:nvGraphicFramePr>
        <p:xfrm>
          <a:off x="173182" y="304800"/>
          <a:ext cx="3505200" cy="58699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დ</a:t>
                      </a:r>
                      <a:r>
                        <a:rPr lang="ka-GE" sz="1800" dirty="0">
                          <a:solidFill>
                            <a:schemeClr val="tx1"/>
                          </a:solidFill>
                          <a:effectLst/>
                          <a:latin typeface="Sylfaen" pitchFamily="18" charset="0"/>
                        </a:rPr>
                        <a:t>აცვითი ქმედებების განხორციელება და დაგეგმვა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49874274"/>
              </p:ext>
            </p:extLst>
          </p:nvPr>
        </p:nvGraphicFramePr>
        <p:xfrm>
          <a:off x="176113" y="990600"/>
          <a:ext cx="3572608" cy="59131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441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dirty="0">
                          <a:solidFill>
                            <a:schemeClr val="lt1"/>
                          </a:solidFill>
                          <a:effectLst/>
                          <a:latin typeface="Sylfaen" pitchFamily="18" charset="0"/>
                          <a:ea typeface="+mn-ea"/>
                          <a:cs typeface="+mn-cs"/>
                        </a:rPr>
                        <a:t>რესპონდენტებმა, ორივე რეგიონში, სხვადასხვა ინტენსივობით განახორციელეს ან დაგეგმეს ზოგიერთი პრევენციული</a:t>
                      </a:r>
                      <a:r>
                        <a:rPr lang="ka-GE" sz="1200" b="1" kern="1200" baseline="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სოციალური ქმედება: ყველაზე მეტად მხარდაჭერილი აღმოჩნდა გადაწყვეტილება იმის შესახებ, რომ ოჯახის არასრულწლოვანი წევრი მეგობრებს არ შეხვდება. </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dirty="0">
                          <a:solidFill>
                            <a:schemeClr val="lt1"/>
                          </a:solidFill>
                          <a:effectLst/>
                          <a:latin typeface="Sylfaen" pitchFamily="18" charset="0"/>
                          <a:ea typeface="+mn-ea"/>
                          <a:cs typeface="+mn-cs"/>
                        </a:rPr>
                        <a:t>ასევე, რესპონდენტთა მნიშვნელოვანმა</a:t>
                      </a:r>
                      <a:r>
                        <a:rPr lang="ka-GE" sz="1200" b="1" kern="1200" baseline="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რაოდენობამ ორივე რეგიონში</a:t>
                      </a:r>
                      <a:r>
                        <a:rPr lang="ka-GE" sz="1200" b="1" kern="1200" baseline="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(დაახლოებით ყოველმა მესამემ) უარი თქვა სტუმრების</a:t>
                      </a:r>
                      <a:r>
                        <a:rPr lang="ka-GE" sz="1200" b="1" kern="1200" baseline="0" dirty="0">
                          <a:solidFill>
                            <a:schemeClr val="lt1"/>
                          </a:solidFill>
                          <a:effectLst/>
                          <a:latin typeface="Sylfaen" pitchFamily="18" charset="0"/>
                          <a:ea typeface="+mn-ea"/>
                          <a:cs typeface="+mn-cs"/>
                        </a:rPr>
                        <a:t> მიღებაზე.</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chemeClr val="tx1"/>
                          </a:solidFill>
                          <a:effectLst/>
                          <a:latin typeface="Sylfaen" pitchFamily="18" charset="0"/>
                          <a:ea typeface="+mn-ea"/>
                          <a:cs typeface="+mn-cs"/>
                        </a:rPr>
                        <a:t>აღსანიშნავია, რომ სამცხე-ჯავახეთში გაცილებით მეტი რესპონდენტი (40%) აღნიშნავს, რომ </a:t>
                      </a:r>
                      <a:r>
                        <a:rPr lang="ka-GE" sz="1200" b="1" kern="1200" dirty="0">
                          <a:solidFill>
                            <a:schemeClr val="tx1"/>
                          </a:solidFill>
                          <a:effectLst/>
                          <a:latin typeface="Sylfaen" pitchFamily="18" charset="0"/>
                          <a:ea typeface="+mn-ea"/>
                          <a:cs typeface="+mn-cs"/>
                        </a:rPr>
                        <a:t>არ დაესწრო სოციალურ ღონისძიებებს, რომლებზე დასწრებაც დაგეგმილი ჰქონდა, ვიდრე ქვემო ქართლში (25%).  </a:t>
                      </a:r>
                      <a:endParaRPr lang="ka-GE" sz="1200" b="1" kern="1200" baseline="0" dirty="0">
                        <a:solidFill>
                          <a:schemeClr val="tx1"/>
                        </a:solidFill>
                        <a:effectLst/>
                        <a:latin typeface="Sylfaen" pitchFamily="18"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ka-GE" sz="1200" b="1" kern="1200" dirty="0">
                          <a:solidFill>
                            <a:schemeClr val="lt1"/>
                          </a:solidFill>
                          <a:effectLst/>
                          <a:latin typeface="Sylfaen" pitchFamily="18" charset="0"/>
                          <a:ea typeface="+mn-ea"/>
                          <a:cs typeface="+mn-cs"/>
                        </a:rPr>
                        <a:t>ეს განსხვავება იმით უნდა აიხსნას,</a:t>
                      </a:r>
                      <a:r>
                        <a:rPr lang="ka-GE" sz="1200" b="1" kern="1200" baseline="0" dirty="0">
                          <a:solidFill>
                            <a:schemeClr val="lt1"/>
                          </a:solidFill>
                          <a:effectLst/>
                          <a:latin typeface="Sylfaen" pitchFamily="18" charset="0"/>
                          <a:ea typeface="+mn-ea"/>
                          <a:cs typeface="+mn-cs"/>
                        </a:rPr>
                        <a:t> რომ ქვემო ქართლში (განსაკუთრებით, მარნეულში) კარანტინის წინააღმდეგ საპროტესტო გამოსვლებში მოსახლეობის დიდი ნაწილი მონაწილეობდა.</a:t>
                      </a:r>
                      <a:endParaRPr lang="en-US" sz="12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rgbClr val="C00000"/>
                          </a:solidFill>
                          <a:effectLst/>
                          <a:latin typeface="Sylfaen" pitchFamily="18" charset="0"/>
                          <a:ea typeface="+mn-ea"/>
                          <a:cs typeface="+mn-cs"/>
                        </a:rPr>
                        <a:t>დაცვით ქმედებების განხორციელება/დაგეგმვის პრაქტიკები, რაც ეთნიკურმა უმცირესობებმა გაამჟღავნეს, იმეორებს საქართველოს მოსახლეობაში არსებულ ტენდენციებს. თუმცა, მსგავსება უფრო იკვეთება საქართელოს მოსახლეობასა და სამცხე-ჯავახეთის მოსახლეობას შორის.</a:t>
                      </a:r>
                    </a:p>
                    <a:p>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978156167"/>
              </p:ext>
            </p:extLst>
          </p:nvPr>
        </p:nvGraphicFramePr>
        <p:xfrm>
          <a:off x="4038600" y="0"/>
          <a:ext cx="5105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82305892"/>
              </p:ext>
            </p:extLst>
          </p:nvPr>
        </p:nvGraphicFramePr>
        <p:xfrm>
          <a:off x="186104" y="228600"/>
          <a:ext cx="3505200" cy="110877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დ</a:t>
                      </a:r>
                      <a:r>
                        <a:rPr lang="ka-GE" sz="1800" dirty="0">
                          <a:solidFill>
                            <a:schemeClr val="tx1"/>
                          </a:solidFill>
                          <a:effectLst/>
                          <a:latin typeface="Sylfaen" pitchFamily="18" charset="0"/>
                        </a:rPr>
                        <a:t>აცვითი ქმედებების განხორციელება და დაგეგმვა</a:t>
                      </a:r>
                    </a:p>
                    <a:p>
                      <a:pPr marL="0" marR="0" algn="ctr">
                        <a:lnSpc>
                          <a:spcPct val="107000"/>
                        </a:lnSpc>
                        <a:spcBef>
                          <a:spcPts val="0"/>
                        </a:spcBef>
                        <a:spcAft>
                          <a:spcPts val="0"/>
                        </a:spcAft>
                      </a:pPr>
                      <a:r>
                        <a:rPr lang="ka-GE" sz="1400" b="0" dirty="0">
                          <a:solidFill>
                            <a:schemeClr val="tx1"/>
                          </a:solidFill>
                          <a:effectLst/>
                          <a:latin typeface="Sylfaen" pitchFamily="18" charset="0"/>
                        </a:rPr>
                        <a:t>(გაგრძელება)</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35057362"/>
              </p:ext>
            </p:extLst>
          </p:nvPr>
        </p:nvGraphicFramePr>
        <p:xfrm>
          <a:off x="186104" y="1447800"/>
          <a:ext cx="3572608" cy="46939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ka-GE" sz="1600" dirty="0">
                          <a:effectLst/>
                          <a:latin typeface="Sylfaen" pitchFamily="18" charset="0"/>
                        </a:rPr>
                        <a:t>ორივე რეგიონში </a:t>
                      </a:r>
                      <a:r>
                        <a:rPr lang="ka-GE" sz="1600" b="1" kern="1200" dirty="0">
                          <a:solidFill>
                            <a:schemeClr val="lt1"/>
                          </a:solidFill>
                          <a:effectLst/>
                          <a:latin typeface="Sylfaen" pitchFamily="18" charset="0"/>
                          <a:ea typeface="+mn-ea"/>
                          <a:cs typeface="+mn-cs"/>
                        </a:rPr>
                        <a:t>რესპონდენტთა</a:t>
                      </a:r>
                      <a:r>
                        <a:rPr lang="ka-GE" sz="1600" b="1" kern="1200" baseline="0" dirty="0">
                          <a:solidFill>
                            <a:schemeClr val="lt1"/>
                          </a:solidFill>
                          <a:effectLst/>
                          <a:latin typeface="Sylfaen" pitchFamily="18" charset="0"/>
                          <a:ea typeface="+mn-ea"/>
                          <a:cs typeface="+mn-cs"/>
                        </a:rPr>
                        <a:t> დიდ უმრავლესობას, პანდემიის პერიოდში, არ შეუცვლია სამედიცინო ან სოციალურ-ვიტალური ჩვევები: </a:t>
                      </a:r>
                      <a:endParaRPr lang="en-US" sz="1600" b="1" kern="1200" baseline="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ka-GE" sz="1600" b="1" kern="1200" baseline="0" dirty="0">
                          <a:solidFill>
                            <a:schemeClr val="lt1"/>
                          </a:solidFill>
                          <a:effectLst/>
                          <a:latin typeface="Sylfaen" pitchFamily="18" charset="0"/>
                          <a:ea typeface="+mn-ea"/>
                          <a:cs typeface="+mn-cs"/>
                        </a:rPr>
                        <a:t>არ გადაუდია ექიმთან ვიზიტი</a:t>
                      </a:r>
                      <a:r>
                        <a:rPr lang="en-US" sz="1600" b="1" kern="1200" baseline="0" dirty="0">
                          <a:solidFill>
                            <a:schemeClr val="lt1"/>
                          </a:solidFill>
                          <a:effectLst/>
                          <a:latin typeface="Sylfaen" pitchFamily="18" charset="0"/>
                          <a:ea typeface="+mn-ea"/>
                          <a:cs typeface="+mn-cs"/>
                        </a:rPr>
                        <a:t>;</a:t>
                      </a:r>
                    </a:p>
                    <a:p>
                      <a:pPr marL="285750" indent="-285750">
                        <a:buFont typeface="Arial" panose="020B0604020202020204" pitchFamily="34" charset="0"/>
                        <a:buChar char="•"/>
                      </a:pPr>
                      <a:r>
                        <a:rPr lang="ka-GE" sz="1600" b="1" kern="1200" baseline="0" dirty="0">
                          <a:solidFill>
                            <a:schemeClr val="lt1"/>
                          </a:solidFill>
                          <a:effectLst/>
                          <a:latin typeface="Sylfaen" pitchFamily="18" charset="0"/>
                          <a:ea typeface="+mn-ea"/>
                          <a:cs typeface="+mn-cs"/>
                        </a:rPr>
                        <a:t>არ გადაუდია ვაქცინაცია; </a:t>
                      </a:r>
                    </a:p>
                    <a:p>
                      <a:pPr marL="285750" indent="-285750">
                        <a:buFont typeface="Arial" panose="020B0604020202020204" pitchFamily="34" charset="0"/>
                        <a:buChar char="•"/>
                      </a:pPr>
                      <a:r>
                        <a:rPr lang="ka-GE" sz="1600" b="1" kern="1200" baseline="0" dirty="0">
                          <a:solidFill>
                            <a:schemeClr val="lt1"/>
                          </a:solidFill>
                          <a:effectLst/>
                          <a:latin typeface="Sylfaen" pitchFamily="18" charset="0"/>
                          <a:ea typeface="+mn-ea"/>
                          <a:cs typeface="+mn-cs"/>
                        </a:rPr>
                        <a:t>არ დაუწყია უფრო მეტი ალკოჰოლის მიღება</a:t>
                      </a:r>
                    </a:p>
                    <a:p>
                      <a:pPr marL="285750" indent="-285750">
                        <a:buFont typeface="Arial" panose="020B0604020202020204" pitchFamily="34" charset="0"/>
                        <a:buChar char="•"/>
                      </a:pPr>
                      <a:r>
                        <a:rPr lang="ka-GE" sz="1600" b="1" kern="1200" baseline="0" dirty="0">
                          <a:solidFill>
                            <a:schemeClr val="lt1"/>
                          </a:solidFill>
                          <a:effectLst/>
                          <a:latin typeface="Sylfaen" pitchFamily="18" charset="0"/>
                          <a:ea typeface="+mn-ea"/>
                          <a:cs typeface="+mn-cs"/>
                        </a:rPr>
                        <a:t> არ დაუწყია უფრო არაჯანსაღი საკვების მოხმარება და ა.შ.</a:t>
                      </a:r>
                    </a:p>
                    <a:p>
                      <a:endParaRPr lang="ka-GE" sz="1200" b="1" kern="1200" dirty="0">
                        <a:solidFill>
                          <a:schemeClr val="tx1"/>
                        </a:solidFill>
                        <a:effectLst/>
                        <a:latin typeface="Sylfaen" pitchFamily="18" charset="0"/>
                        <a:ea typeface="+mn-ea"/>
                        <a:cs typeface="+mn-cs"/>
                      </a:endParaRPr>
                    </a:p>
                    <a:p>
                      <a:pPr algn="ctr"/>
                      <a:r>
                        <a:rPr lang="ka-GE" sz="1200" b="1" kern="1200" dirty="0">
                          <a:solidFill>
                            <a:srgbClr val="C00000"/>
                          </a:solidFill>
                          <a:effectLst/>
                          <a:latin typeface="Sylfaen" pitchFamily="18" charset="0"/>
                          <a:ea typeface="+mn-ea"/>
                          <a:cs typeface="+mn-cs"/>
                        </a:rPr>
                        <a:t>სამედიცინო ან სოციალურ-ვიტალური</a:t>
                      </a:r>
                      <a:r>
                        <a:rPr lang="ka-GE" sz="1200" b="1" kern="1200" baseline="0" dirty="0">
                          <a:solidFill>
                            <a:srgbClr val="C00000"/>
                          </a:solidFill>
                          <a:effectLst/>
                          <a:latin typeface="Sylfaen" pitchFamily="18" charset="0"/>
                          <a:ea typeface="+mn-ea"/>
                          <a:cs typeface="+mn-cs"/>
                        </a:rPr>
                        <a:t> ჩვევების ცვლილების თვალსაზრისით, სამიზნე რეგიონების მაჩვენებლები საქართველოს მოსახლეობაში არსებული ტენდენციების მსგავსია. თუმცა,აღსანიშნავია ერთი დეტალი:  ახალქალაქისა და ნინოწმინდის მუნიციპალიტეტების მოსახლეობაში რამდენადმე უფრო მაღალია მათი წილი, ვინც ალკოჰოლის გაზრდილ მოხმარებაზე საუბრობს.</a:t>
                      </a:r>
                    </a:p>
                    <a:p>
                      <a:pPr algn="ct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nvGraphicFramePr>
        <p:xfrm>
          <a:off x="4358640" y="0"/>
          <a:ext cx="478536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9150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1365850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დაცვითი</a:t>
                      </a:r>
                      <a:r>
                        <a:rPr lang="ka-GE" sz="1800" baseline="0" dirty="0">
                          <a:solidFill>
                            <a:schemeClr val="tx1"/>
                          </a:solidFill>
                          <a:effectLst/>
                          <a:latin typeface="Sylfaen" pitchFamily="18" charset="0"/>
                          <a:ea typeface="+mn-ea"/>
                          <a:cs typeface="+mn-cs"/>
                        </a:rPr>
                        <a:t> ქმედებების განხორციელება და დაგეგმვა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57583632"/>
              </p:ext>
            </p:extLst>
          </p:nvPr>
        </p:nvGraphicFramePr>
        <p:xfrm>
          <a:off x="152400" y="914400"/>
          <a:ext cx="8610600" cy="13106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90600">
                <a:tc>
                  <a:txBody>
                    <a:bodyPr/>
                    <a:lstStyle/>
                    <a:p>
                      <a:pPr lvl="0"/>
                      <a:r>
                        <a:rPr lang="ka-GE" sz="1400" b="1" u="sng" kern="1200" dirty="0">
                          <a:solidFill>
                            <a:schemeClr val="tx1"/>
                          </a:solidFill>
                          <a:effectLst/>
                          <a:latin typeface="Sylfaen" pitchFamily="18" charset="0"/>
                          <a:ea typeface="+mn-ea"/>
                          <a:cs typeface="+mn-cs"/>
                        </a:rPr>
                        <a:t>სამცხე-ჯავახეთი: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სამთავრობო უწყებების მიმართ მზარდი ნდობა დადებითად აისახება პრევენციული ზომების განხორციელებაზე</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ახლოდ აღიქვამენ რესპონდენტები ვირუსს, მით უფრო თანმიმდევრულად მისდევენ თავდაცვით წესებს</a:t>
                      </a:r>
                      <a:endParaRPr lang="en-US" sz="1400" b="1" kern="1200" dirty="0">
                        <a:solidFill>
                          <a:schemeClr val="tx1"/>
                        </a:solidFill>
                        <a:effectLst/>
                        <a:latin typeface="Sylfaen" pitchFamily="18" charset="0"/>
                        <a:ea typeface="+mn-ea"/>
                        <a:cs typeface="+mn-cs"/>
                      </a:endParaRPr>
                    </a:p>
                    <a:p>
                      <a:pPr lvl="0"/>
                      <a:endParaRPr lang="ka-GE" sz="800" b="1" kern="1200" dirty="0">
                        <a:solidFill>
                          <a:schemeClr val="tx1"/>
                        </a:solidFill>
                        <a:effectLst/>
                        <a:latin typeface="Sylfaen" pitchFamily="18" charset="0"/>
                        <a:ea typeface="+mn-ea"/>
                        <a:cs typeface="+mn-cs"/>
                      </a:endParaRPr>
                    </a:p>
                    <a:p>
                      <a:endParaRPr lang="en-US" sz="8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262787382"/>
              </p:ext>
            </p:extLst>
          </p:nvPr>
        </p:nvGraphicFramePr>
        <p:xfrm>
          <a:off x="152400" y="2133600"/>
          <a:ext cx="8610602" cy="1544955"/>
        </p:xfrm>
        <a:graphic>
          <a:graphicData uri="http://schemas.openxmlformats.org/drawingml/2006/table">
            <a:tbl>
              <a:tblPr firstRow="1" firstCol="1" bandRow="1">
                <a:tableStyleId>{5C22544A-7EE6-4342-B048-85BDC9FD1C3A}</a:tableStyleId>
              </a:tblPr>
              <a:tblGrid>
                <a:gridCol w="3977390">
                  <a:extLst>
                    <a:ext uri="{9D8B030D-6E8A-4147-A177-3AD203B41FA5}">
                      <a16:colId xmlns:a16="http://schemas.microsoft.com/office/drawing/2014/main" val="1782420143"/>
                    </a:ext>
                  </a:extLst>
                </a:gridCol>
                <a:gridCol w="1869765">
                  <a:extLst>
                    <a:ext uri="{9D8B030D-6E8A-4147-A177-3AD203B41FA5}">
                      <a16:colId xmlns:a16="http://schemas.microsoft.com/office/drawing/2014/main" val="72226943"/>
                    </a:ext>
                  </a:extLst>
                </a:gridCol>
                <a:gridCol w="1869765">
                  <a:extLst>
                    <a:ext uri="{9D8B030D-6E8A-4147-A177-3AD203B41FA5}">
                      <a16:colId xmlns:a16="http://schemas.microsoft.com/office/drawing/2014/main" val="2026281999"/>
                    </a:ext>
                  </a:extLst>
                </a:gridCol>
                <a:gridCol w="893682">
                  <a:extLst>
                    <a:ext uri="{9D8B030D-6E8A-4147-A177-3AD203B41FA5}">
                      <a16:colId xmlns:a16="http://schemas.microsoft.com/office/drawing/2014/main" val="3979622396"/>
                    </a:ext>
                  </a:extLst>
                </a:gridCol>
              </a:tblGrid>
              <a:tr h="379730">
                <a:tc rowSpan="2">
                  <a:txBody>
                    <a:bodyPr/>
                    <a:lstStyle/>
                    <a:p>
                      <a:pPr marL="0" marR="0">
                        <a:lnSpc>
                          <a:spcPct val="107000"/>
                        </a:lnSpc>
                        <a:spcBef>
                          <a:spcPts val="0"/>
                        </a:spcBef>
                        <a:spcAft>
                          <a:spcPts val="800"/>
                        </a:spcAft>
                      </a:pPr>
                      <a:r>
                        <a:rPr lang="ka-GE" sz="1100" dirty="0">
                          <a:effectLst/>
                          <a:latin typeface="Sylfaen" pitchFamily="18" charset="0"/>
                          <a:ea typeface="Calibri" panose="020F0502020204030204" pitchFamily="34" charset="0"/>
                          <a:cs typeface="Times New Roman" panose="02020603050405020304" pitchFamily="18" charset="0"/>
                        </a:rPr>
                        <a:t>სამცხე</a:t>
                      </a:r>
                      <a:r>
                        <a:rPr lang="ka-GE" sz="1100" baseline="0" dirty="0">
                          <a:effectLst/>
                          <a:latin typeface="Sylfaen" pitchFamily="18" charset="0"/>
                          <a:ea typeface="Calibri" panose="020F0502020204030204" pitchFamily="34" charset="0"/>
                          <a:cs typeface="Times New Roman" panose="02020603050405020304" pitchFamily="18" charset="0"/>
                        </a:rPr>
                        <a:t> 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nSpc>
                          <a:spcPct val="107000"/>
                        </a:lnSpc>
                        <a:spcBef>
                          <a:spcPts val="0"/>
                        </a:spcBef>
                        <a:spcAft>
                          <a:spcPts val="800"/>
                        </a:spcAft>
                      </a:pPr>
                      <a:r>
                        <a:rPr lang="ka-GE" sz="1100">
                          <a:effectLst/>
                          <a:latin typeface="Sylfaen" pitchFamily="18" charset="0"/>
                        </a:rPr>
                        <a:t>თავდაცვითი ზომების განხორციელება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2515635"/>
                  </a:ext>
                </a:extLst>
              </a:tr>
              <a:tr h="371475">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908372624"/>
                  </a:ext>
                </a:extLst>
              </a:tr>
              <a:tr h="422275">
                <a:tc>
                  <a:txBody>
                    <a:bodyPr/>
                    <a:lstStyle/>
                    <a:p>
                      <a:pPr marL="0" marR="0">
                        <a:lnSpc>
                          <a:spcPct val="107000"/>
                        </a:lnSpc>
                        <a:spcBef>
                          <a:spcPts val="0"/>
                        </a:spcBef>
                        <a:spcAft>
                          <a:spcPts val="800"/>
                        </a:spcAft>
                      </a:pPr>
                      <a:r>
                        <a:rPr lang="ka-GE" sz="1100" dirty="0">
                          <a:effectLst/>
                          <a:latin typeface="Sylfaen" pitchFamily="18" charset="0"/>
                        </a:rPr>
                        <a:t>სამთავრობო სტრუქტურების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ctr">
                        <a:lnSpc>
                          <a:spcPct val="107000"/>
                        </a:lnSpc>
                        <a:spcBef>
                          <a:spcPts val="0"/>
                        </a:spcBef>
                        <a:spcAft>
                          <a:spcPts val="0"/>
                        </a:spcAft>
                      </a:pPr>
                      <a:r>
                        <a:rPr lang="en-US" sz="1050">
                          <a:effectLst/>
                          <a:latin typeface="Sylfaen" pitchFamily="18" charset="0"/>
                        </a:rPr>
                        <a:t>0.22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0.06 – 0.37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0.007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59263791"/>
                  </a:ext>
                </a:extLst>
              </a:tr>
              <a:tr h="371475">
                <a:tc>
                  <a:txBody>
                    <a:bodyPr/>
                    <a:lstStyle/>
                    <a:p>
                      <a:pPr marL="0" marR="0">
                        <a:lnSpc>
                          <a:spcPct val="107000"/>
                        </a:lnSpc>
                        <a:spcBef>
                          <a:spcPts val="0"/>
                        </a:spcBef>
                        <a:spcAft>
                          <a:spcPts val="800"/>
                        </a:spcAft>
                      </a:pPr>
                      <a:r>
                        <a:rPr lang="ka-GE" sz="1100">
                          <a:effectLst/>
                          <a:latin typeface="Sylfaen" pitchFamily="18" charset="0"/>
                        </a:rPr>
                        <a:t>ვირუსის სიახლოვის შეგრძნება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ctr">
                        <a:lnSpc>
                          <a:spcPct val="107000"/>
                        </a:lnSpc>
                        <a:spcBef>
                          <a:spcPts val="0"/>
                        </a:spcBef>
                        <a:spcAft>
                          <a:spcPts val="0"/>
                        </a:spcAft>
                      </a:pPr>
                      <a:r>
                        <a:rPr lang="en-US" sz="1050">
                          <a:effectLst/>
                          <a:latin typeface="Sylfaen" pitchFamily="18" charset="0"/>
                        </a:rPr>
                        <a:t>0.16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a:effectLst/>
                          <a:latin typeface="Sylfaen" pitchFamily="18" charset="0"/>
                        </a:rPr>
                        <a:t>0.05 – 0.26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0.004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157948836"/>
                  </a:ext>
                </a:extLst>
              </a:tr>
            </a:tbl>
          </a:graphicData>
        </a:graphic>
      </p:graphicFrame>
      <p:sp>
        <p:nvSpPr>
          <p:cNvPr id="6" name="Rectangle 5"/>
          <p:cNvSpPr/>
          <p:nvPr/>
        </p:nvSpPr>
        <p:spPr>
          <a:xfrm>
            <a:off x="152400" y="3699164"/>
            <a:ext cx="8610600" cy="1169551"/>
          </a:xfrm>
          <a:prstGeom prst="rect">
            <a:avLst/>
          </a:prstGeom>
        </p:spPr>
        <p:txBody>
          <a:bodyPr wrap="square">
            <a:spAutoFit/>
          </a:bodyPr>
          <a:lstStyle/>
          <a:p>
            <a:pPr lvl="0"/>
            <a:r>
              <a:rPr lang="ka-GE" sz="1400" b="1" u="sng" dirty="0">
                <a:latin typeface="Sylfaen" pitchFamily="18" charset="0"/>
              </a:rPr>
              <a:t>ქვემო ქართლი:</a:t>
            </a:r>
          </a:p>
          <a:p>
            <a:pPr marL="285750" indent="-285750">
              <a:buFont typeface="Arial" panose="020B0604020202020204" pitchFamily="34" charset="0"/>
              <a:buChar char="•"/>
            </a:pPr>
            <a:r>
              <a:rPr lang="ka-GE" sz="1400" b="1" dirty="0">
                <a:latin typeface="Sylfaen" pitchFamily="18" charset="0"/>
              </a:rPr>
              <a:t>ქალები, კაცებთან შედარებით, უფრო მეტად ასრულებენ დაცვით ქმედებებს. </a:t>
            </a:r>
          </a:p>
          <a:p>
            <a:pPr marL="285750" lvl="0" indent="-285750">
              <a:buFont typeface="Arial" panose="020B0604020202020204" pitchFamily="34" charset="0"/>
              <a:buChar char="•"/>
            </a:pPr>
            <a:r>
              <a:rPr lang="ka-GE" sz="1400" b="1" dirty="0">
                <a:latin typeface="Sylfaen" pitchFamily="18" charset="0"/>
              </a:rPr>
              <a:t>რაც უფრო ხშირად იღებენ რესპონდენტები ვირუსის შესახებ ინფორმაციას მედია საშუალებებით, მით უფრო  იცავენ პრევენციულ ზომებს</a:t>
            </a:r>
            <a:endParaRPr lang="en-US" sz="1400" b="1" dirty="0">
              <a:latin typeface="Sylfaen" pitchFamily="18" charset="0"/>
            </a:endParaRPr>
          </a:p>
          <a:p>
            <a:pPr marL="285750" lvl="0" indent="-285750">
              <a:buFont typeface="Arial" panose="020B0604020202020204" pitchFamily="34" charset="0"/>
              <a:buChar char="•"/>
            </a:pPr>
            <a:endParaRPr lang="en-US" sz="1400" b="1" dirty="0">
              <a:latin typeface="Sylfae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818268362"/>
              </p:ext>
            </p:extLst>
          </p:nvPr>
        </p:nvGraphicFramePr>
        <p:xfrm>
          <a:off x="152400" y="4994737"/>
          <a:ext cx="8610600" cy="1434729"/>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169682826"/>
                    </a:ext>
                  </a:extLst>
                </a:gridCol>
                <a:gridCol w="1890443">
                  <a:extLst>
                    <a:ext uri="{9D8B030D-6E8A-4147-A177-3AD203B41FA5}">
                      <a16:colId xmlns:a16="http://schemas.microsoft.com/office/drawing/2014/main" val="1701034122"/>
                    </a:ext>
                  </a:extLst>
                </a:gridCol>
                <a:gridCol w="1913464">
                  <a:extLst>
                    <a:ext uri="{9D8B030D-6E8A-4147-A177-3AD203B41FA5}">
                      <a16:colId xmlns:a16="http://schemas.microsoft.com/office/drawing/2014/main" val="26123789"/>
                    </a:ext>
                  </a:extLst>
                </a:gridCol>
                <a:gridCol w="920493">
                  <a:extLst>
                    <a:ext uri="{9D8B030D-6E8A-4147-A177-3AD203B41FA5}">
                      <a16:colId xmlns:a16="http://schemas.microsoft.com/office/drawing/2014/main" val="1112801228"/>
                    </a:ext>
                  </a:extLst>
                </a:gridCol>
              </a:tblGrid>
              <a:tr h="381001">
                <a:tc rowSpan="2">
                  <a:txBody>
                    <a:bodyPr/>
                    <a:lstStyle/>
                    <a:p>
                      <a:pPr marL="0" marR="0">
                        <a:lnSpc>
                          <a:spcPct val="107000"/>
                        </a:lnSpc>
                        <a:spcBef>
                          <a:spcPts val="0"/>
                        </a:spcBef>
                        <a:spcAft>
                          <a:spcPts val="800"/>
                        </a:spcAft>
                      </a:pPr>
                      <a:r>
                        <a:rPr lang="ka-GE"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gridSpan="3">
                  <a:txBody>
                    <a:bodyPr/>
                    <a:lstStyle/>
                    <a:p>
                      <a:pPr marL="0" marR="0">
                        <a:lnSpc>
                          <a:spcPct val="107000"/>
                        </a:lnSpc>
                        <a:spcBef>
                          <a:spcPts val="0"/>
                        </a:spcBef>
                        <a:spcAft>
                          <a:spcPts val="800"/>
                        </a:spcAft>
                      </a:pPr>
                      <a:r>
                        <a:rPr lang="ka-GE" sz="1100" dirty="0">
                          <a:effectLst/>
                          <a:latin typeface="Sylfaen" pitchFamily="18" charset="0"/>
                        </a:rPr>
                        <a:t>თავდაცვითი ზომების განხორციელება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61073329"/>
                  </a:ext>
                </a:extLst>
              </a:tr>
              <a:tr h="382974">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extLst>
                  <a:ext uri="{0D108BD9-81ED-4DB2-BD59-A6C34878D82A}">
                    <a16:rowId xmlns:a16="http://schemas.microsoft.com/office/drawing/2014/main" val="3371697723"/>
                  </a:ext>
                </a:extLst>
              </a:tr>
              <a:tr h="335377">
                <a:tc>
                  <a:txBody>
                    <a:bodyPr/>
                    <a:lstStyle/>
                    <a:p>
                      <a:pPr marL="0" marR="0">
                        <a:lnSpc>
                          <a:spcPct val="107000"/>
                        </a:lnSpc>
                        <a:spcBef>
                          <a:spcPts val="0"/>
                        </a:spcBef>
                        <a:spcAft>
                          <a:spcPts val="800"/>
                        </a:spcAft>
                      </a:pPr>
                      <a:r>
                        <a:rPr lang="ka-GE" sz="1100">
                          <a:effectLst/>
                          <a:latin typeface="Sylfaen" pitchFamily="18" charset="0"/>
                        </a:rPr>
                        <a:t>სქესი: ქალი</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gn="ctr">
                        <a:lnSpc>
                          <a:spcPct val="107000"/>
                        </a:lnSpc>
                        <a:spcBef>
                          <a:spcPts val="0"/>
                        </a:spcBef>
                        <a:spcAft>
                          <a:spcPts val="0"/>
                        </a:spcAft>
                      </a:pPr>
                      <a:r>
                        <a:rPr lang="en-US" sz="1000">
                          <a:effectLst/>
                          <a:latin typeface="Sylfaen" pitchFamily="18" charset="0"/>
                        </a:rPr>
                        <a:t>0.17</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a:effectLst/>
                          <a:latin typeface="Sylfaen" pitchFamily="18" charset="0"/>
                        </a:rPr>
                        <a:t>0.05 – 0.30</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a:effectLst/>
                          <a:latin typeface="Sylfaen" pitchFamily="18" charset="0"/>
                        </a:rPr>
                        <a:t>0.008</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870077917"/>
                  </a:ext>
                </a:extLst>
              </a:tr>
              <a:tr h="335377">
                <a:tc>
                  <a:txBody>
                    <a:bodyPr/>
                    <a:lstStyle/>
                    <a:p>
                      <a:pPr marL="0" marR="0">
                        <a:lnSpc>
                          <a:spcPct val="107000"/>
                        </a:lnSpc>
                        <a:spcBef>
                          <a:spcPts val="0"/>
                        </a:spcBef>
                        <a:spcAft>
                          <a:spcPts val="800"/>
                        </a:spcAft>
                      </a:pPr>
                      <a:r>
                        <a:rPr lang="ka-GE" sz="1100" dirty="0">
                          <a:effectLst/>
                          <a:latin typeface="Sylfaen" pitchFamily="18" charset="0"/>
                        </a:rPr>
                        <a:t>მედია საშუალებების გამოყენების სიხშირე</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gn="ctr">
                        <a:lnSpc>
                          <a:spcPct val="107000"/>
                        </a:lnSpc>
                        <a:spcBef>
                          <a:spcPts val="0"/>
                        </a:spcBef>
                        <a:spcAft>
                          <a:spcPts val="0"/>
                        </a:spcAft>
                      </a:pPr>
                      <a:r>
                        <a:rPr lang="en-US" sz="1000">
                          <a:effectLst/>
                          <a:latin typeface="Sylfaen" pitchFamily="18" charset="0"/>
                        </a:rPr>
                        <a:t>0.17</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a:effectLst/>
                          <a:latin typeface="Sylfaen" pitchFamily="18" charset="0"/>
                        </a:rPr>
                        <a:t>0.04 – 0.31</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dirty="0">
                          <a:effectLst/>
                          <a:latin typeface="Sylfaen" pitchFamily="18" charset="0"/>
                        </a:rPr>
                        <a:t>0.014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194559995"/>
                  </a:ext>
                </a:extLst>
              </a:tr>
            </a:tbl>
          </a:graphicData>
        </a:graphic>
      </p:graphicFrame>
    </p:spTree>
    <p:extLst>
      <p:ext uri="{BB962C8B-B14F-4D97-AF65-F5344CB8AC3E}">
        <p14:creationId xmlns:p14="http://schemas.microsoft.com/office/powerpoint/2010/main" val="4549502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72744577"/>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908108650"/>
              </p:ext>
            </p:extLst>
          </p:nvPr>
        </p:nvGraphicFramePr>
        <p:xfrm>
          <a:off x="152400" y="381000"/>
          <a:ext cx="3505200" cy="58699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ი</a:t>
                      </a:r>
                      <a:r>
                        <a:rPr lang="ka-GE" sz="1800" dirty="0">
                          <a:solidFill>
                            <a:schemeClr val="tx1"/>
                          </a:solidFill>
                          <a:effectLst/>
                          <a:latin typeface="Sylfaen" pitchFamily="18" charset="0"/>
                        </a:rPr>
                        <a:t>ნფორმაციის მიღების სიხშირე</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1381680"/>
              </p:ext>
            </p:extLst>
          </p:nvPr>
        </p:nvGraphicFramePr>
        <p:xfrm>
          <a:off x="152400" y="1143000"/>
          <a:ext cx="3572608" cy="295656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latin typeface="Sylfaen" pitchFamily="18" charset="0"/>
                        </a:rPr>
                        <a:t> </a:t>
                      </a:r>
                      <a:r>
                        <a:rPr lang="ka-GE" sz="1600" dirty="0">
                          <a:effectLst/>
                          <a:latin typeface="Sylfaen" pitchFamily="18" charset="0"/>
                        </a:rPr>
                        <a:t>ორივე რეგიონის რესპონდენდენტები</a:t>
                      </a:r>
                      <a:r>
                        <a:rPr lang="ka-GE" sz="1600" baseline="0" dirty="0">
                          <a:effectLst/>
                          <a:latin typeface="Sylfaen" pitchFamily="18" charset="0"/>
                        </a:rPr>
                        <a:t> </a:t>
                      </a:r>
                      <a:r>
                        <a:rPr lang="ka-GE" sz="1800" b="1" kern="1200" dirty="0">
                          <a:solidFill>
                            <a:schemeClr val="lt1"/>
                          </a:solidFill>
                          <a:effectLst/>
                          <a:latin typeface="Sylfaen" pitchFamily="18" charset="0"/>
                          <a:ea typeface="+mn-ea"/>
                          <a:cs typeface="+mn-cs"/>
                        </a:rPr>
                        <a:t>ახალი კორონავირუსის შესახებ ინფორმაციის ხშირად მიღებას ადასტურებენ. </a:t>
                      </a:r>
                    </a:p>
                    <a:p>
                      <a:endParaRPr lang="ka-GE" sz="1800" b="1" kern="1200" dirty="0">
                        <a:solidFill>
                          <a:schemeClr val="lt1"/>
                        </a:solidFill>
                        <a:effectLst/>
                        <a:latin typeface="Sylfaen" pitchFamily="18" charset="0"/>
                        <a:ea typeface="+mn-ea"/>
                        <a:cs typeface="+mn-cs"/>
                      </a:endParaRPr>
                    </a:p>
                    <a:p>
                      <a:pPr algn="ctr"/>
                      <a:r>
                        <a:rPr lang="ka-GE" sz="1400" b="1" kern="1200" dirty="0">
                          <a:solidFill>
                            <a:srgbClr val="C00000"/>
                          </a:solidFill>
                          <a:effectLst/>
                          <a:latin typeface="Sylfaen" pitchFamily="18" charset="0"/>
                          <a:ea typeface="+mn-ea"/>
                          <a:cs typeface="+mn-cs"/>
                        </a:rPr>
                        <a:t>კორონავირუსის შესახებ ინფორმაციის მიღების სიხშირე საქართელოს</a:t>
                      </a:r>
                      <a:r>
                        <a:rPr lang="ka-GE" sz="1400" b="1" kern="1200" baseline="0" dirty="0">
                          <a:solidFill>
                            <a:srgbClr val="C00000"/>
                          </a:solidFill>
                          <a:effectLst/>
                          <a:latin typeface="Sylfaen" pitchFamily="18" charset="0"/>
                          <a:ea typeface="+mn-ea"/>
                          <a:cs typeface="+mn-cs"/>
                        </a:rPr>
                        <a:t> მოსახლეობაში რამდენადმე უფრო მაღალია, ეთნიკური უმცირესობებით დასახლებულ რეგიონებთან შედარებით.</a:t>
                      </a:r>
                      <a:endParaRPr lang="ka-GE" sz="1400" b="1" kern="1200" dirty="0">
                        <a:solidFill>
                          <a:srgbClr val="C00000"/>
                        </a:solidFill>
                        <a:effectLst/>
                        <a:latin typeface="Sylfaen" pitchFamily="18" charset="0"/>
                        <a:ea typeface="+mn-ea"/>
                        <a:cs typeface="+mn-cs"/>
                      </a:endParaRPr>
                    </a:p>
                    <a:p>
                      <a:endParaRPr lang="en-US" sz="18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773203775"/>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Calibri" panose="020F0502020204030204" pitchFamily="34" charset="0"/>
                          <a:cs typeface="Times New Roman" panose="02020603050405020304" pitchFamily="18" charset="0"/>
                        </a:rPr>
                        <a:t>საინფორმაციო</a:t>
                      </a:r>
                      <a:r>
                        <a:rPr lang="ka-GE" sz="1800" baseline="0" dirty="0">
                          <a:solidFill>
                            <a:schemeClr val="tx1"/>
                          </a:solidFill>
                          <a:effectLst/>
                          <a:latin typeface="Sylfaen" pitchFamily="18" charset="0"/>
                          <a:ea typeface="Calibri" panose="020F0502020204030204" pitchFamily="34" charset="0"/>
                          <a:cs typeface="Times New Roman" panose="02020603050405020304" pitchFamily="18" charset="0"/>
                        </a:rPr>
                        <a:t> წყაროების გამოყენება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19520144"/>
              </p:ext>
            </p:extLst>
          </p:nvPr>
        </p:nvGraphicFramePr>
        <p:xfrm>
          <a:off x="152400" y="1022838"/>
          <a:ext cx="3572608" cy="57454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200" b="1" kern="1200" dirty="0">
                          <a:solidFill>
                            <a:schemeClr val="lt1"/>
                          </a:solidFill>
                          <a:effectLst/>
                          <a:latin typeface="Sylfaen" pitchFamily="18" charset="0"/>
                          <a:ea typeface="+mn-ea"/>
                          <a:cs typeface="+mn-cs"/>
                        </a:rPr>
                        <a:t>სამცხე-ჯავახეთსა</a:t>
                      </a:r>
                      <a:r>
                        <a:rPr lang="ka-GE" sz="1200" b="1" kern="1200" baseline="0" dirty="0">
                          <a:solidFill>
                            <a:schemeClr val="lt1"/>
                          </a:solidFill>
                          <a:effectLst/>
                          <a:latin typeface="Sylfaen" pitchFamily="18" charset="0"/>
                          <a:ea typeface="+mn-ea"/>
                          <a:cs typeface="+mn-cs"/>
                        </a:rPr>
                        <a:t> და ქვემო ქართლში რესპონდენტების მიერ სხვადსახვა საინფორმაციო წყაროს გამოყენების სიხშირის მაჩვენებლები მსგავსია. </a:t>
                      </a:r>
                    </a:p>
                    <a:p>
                      <a:endParaRPr lang="ka-GE" sz="1200" b="1" kern="1200" baseline="0" dirty="0">
                        <a:solidFill>
                          <a:schemeClr val="lt1"/>
                        </a:solidFill>
                        <a:effectLst/>
                        <a:latin typeface="Sylfaen" pitchFamily="18" charset="0"/>
                        <a:ea typeface="+mn-ea"/>
                        <a:cs typeface="+mn-cs"/>
                      </a:endParaRPr>
                    </a:p>
                    <a:p>
                      <a:r>
                        <a:rPr lang="ka-GE" sz="1200" b="1" kern="1200" baseline="0" dirty="0">
                          <a:solidFill>
                            <a:schemeClr val="lt1"/>
                          </a:solidFill>
                          <a:effectLst/>
                          <a:latin typeface="Sylfaen" pitchFamily="18" charset="0"/>
                          <a:ea typeface="+mn-ea"/>
                          <a:cs typeface="+mn-cs"/>
                        </a:rPr>
                        <a:t>ორივე რეგიონის რესპონდენტები ინფორმაციის მისაღებად ყველაზე იშვითად იყენებენ ყოველდღიურ ან ყოველკვირეულ გაზეთებს;</a:t>
                      </a: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ka-GE" sz="1200" b="1" kern="1200" baseline="0" dirty="0">
                          <a:solidFill>
                            <a:schemeClr val="lt1"/>
                          </a:solidFill>
                          <a:effectLst/>
                          <a:latin typeface="Sylfaen" pitchFamily="18" charset="0"/>
                          <a:ea typeface="+mn-ea"/>
                          <a:cs typeface="+mn-cs"/>
                        </a:rPr>
                        <a:t>ასევე, იშვიათად გამოყენებელი წყაროების რიგში შედის:  ჯანდაცვის სფეროს  წარმომადგენლებთან კონსულტაცია, ოფიციალური ორგანიზაციების ვებ-გვერდები, თანამშრომლებთან საუბარი, ვებ-გვერდები ან ონლაინ გამოცემები, საძიებო სისტემები. </a:t>
                      </a: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ka-GE" sz="1200" b="1" kern="1200" baseline="0" dirty="0">
                          <a:solidFill>
                            <a:schemeClr val="lt1"/>
                          </a:solidFill>
                          <a:effectLst/>
                          <a:latin typeface="Sylfaen" pitchFamily="18" charset="0"/>
                          <a:ea typeface="+mn-ea"/>
                          <a:cs typeface="+mn-cs"/>
                        </a:rPr>
                        <a:t>ორივე რეგიონში ინფორმაციის მისაღებად ყველაზე ხშირად ინტერპერსონალურ კომუნიკაციას იყენებენ - კერძოდ, ოჯახის წევრებთან და მეგობრებთან საუბარს. ასევე, ინფორმირებისთვის მნიშვნელოვანი როლი აქვს სოციალურ მედიას  და სატელევიზიო არხებს (როგორც საზოგადოებრივ მაუწყებელს, ისე კერძო ტელევიზიებს). </a:t>
                      </a: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ka-GE" sz="1100" b="1" kern="1200" baseline="0" dirty="0">
                          <a:solidFill>
                            <a:srgbClr val="C00000"/>
                          </a:solidFill>
                          <a:effectLst/>
                          <a:latin typeface="Sylfaen" pitchFamily="18" charset="0"/>
                          <a:ea typeface="+mn-ea"/>
                          <a:cs typeface="+mn-cs"/>
                        </a:rPr>
                        <a:t>როგორც ირკვევა, კონკრეტული საინფორმაციო წყაროების გამოყენების მაჩვენებლები  სამიზნე რეგიონებისა და საქართელოს მოსახლეობაში მსგავსია თუმცა, აღსანიშნავია, რომ სამიზნე რეგიონებში შედარებით უფრო ნაკლებად იყენებენ სატელევიზიო არხებს (განსაკუთღებით, კერძოს).</a:t>
                      </a:r>
                    </a:p>
                    <a:p>
                      <a:pPr marL="0" indent="0" algn="ctr">
                        <a:buFont typeface="Arial" panose="020B0604020202020204" pitchFamily="34" charset="0"/>
                        <a:buNone/>
                      </a:pPr>
                      <a:endParaRPr lang="ka-GE" sz="1100" b="1" kern="1200" baseline="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53078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noGrp="1"/>
          </p:cNvGraphicFramePr>
          <p:nvPr>
            <p:ph idx="1"/>
            <p:extLst>
              <p:ext uri="{D42A27DB-BD31-4B8C-83A1-F6EECF244321}">
                <p14:modId xmlns:p14="http://schemas.microsoft.com/office/powerpoint/2010/main" val="3395835574"/>
              </p:ext>
            </p:extLst>
          </p:nvPr>
        </p:nvGraphicFramePr>
        <p:xfrm>
          <a:off x="4495800" y="381000"/>
          <a:ext cx="4648200" cy="2438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3"/>
          <p:cNvGraphicFramePr>
            <a:graphicFrameLocks/>
          </p:cNvGraphicFramePr>
          <p:nvPr>
            <p:extLst>
              <p:ext uri="{D42A27DB-BD31-4B8C-83A1-F6EECF244321}">
                <p14:modId xmlns:p14="http://schemas.microsoft.com/office/powerpoint/2010/main" val="3395835574"/>
              </p:ext>
            </p:extLst>
          </p:nvPr>
        </p:nvGraphicFramePr>
        <p:xfrm>
          <a:off x="4267200" y="2743200"/>
          <a:ext cx="4876800" cy="2057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Rectangle 9"/>
          <p:cNvSpPr/>
          <p:nvPr/>
        </p:nvSpPr>
        <p:spPr>
          <a:xfrm>
            <a:off x="4953000" y="73223"/>
            <a:ext cx="3347391" cy="307777"/>
          </a:xfrm>
          <a:prstGeom prst="rect">
            <a:avLst/>
          </a:prstGeom>
        </p:spPr>
        <p:txBody>
          <a:bodyPr wrap="none">
            <a:spAutoFit/>
          </a:bodyPr>
          <a:lstStyle/>
          <a:p>
            <a:r>
              <a:rPr lang="ka-GE" sz="1400" b="1" dirty="0">
                <a:latin typeface="Sylfaen" pitchFamily="18" charset="0"/>
              </a:rPr>
              <a:t>ოჯახების  ყოველთვიური შემოსავალი </a:t>
            </a:r>
            <a:endParaRPr lang="en-US" sz="1400" b="1" dirty="0">
              <a:latin typeface="Sylfaen" pitchFamily="18" charset="0"/>
            </a:endParaRPr>
          </a:p>
        </p:txBody>
      </p:sp>
      <p:graphicFrame>
        <p:nvGraphicFramePr>
          <p:cNvPr id="11" name="Chart 10"/>
          <p:cNvGraphicFramePr/>
          <p:nvPr>
            <p:extLst>
              <p:ext uri="{D42A27DB-BD31-4B8C-83A1-F6EECF244321}">
                <p14:modId xmlns:p14="http://schemas.microsoft.com/office/powerpoint/2010/main" val="1113196538"/>
              </p:ext>
            </p:extLst>
          </p:nvPr>
        </p:nvGraphicFramePr>
        <p:xfrm>
          <a:off x="4692162" y="4791808"/>
          <a:ext cx="4419600" cy="1981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984609820"/>
              </p:ext>
            </p:extLst>
          </p:nvPr>
        </p:nvGraphicFramePr>
        <p:xfrm>
          <a:off x="166255" y="838200"/>
          <a:ext cx="4038600" cy="605028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ka-GE" sz="1200" b="1" kern="1200" dirty="0">
                          <a:solidFill>
                            <a:schemeClr val="lt1"/>
                          </a:solidFill>
                          <a:effectLst/>
                          <a:latin typeface="Sylfaen" pitchFamily="18" charset="0"/>
                          <a:ea typeface="+mn-ea"/>
                          <a:cs typeface="+mn-cs"/>
                        </a:rPr>
                        <a:t>კორონავირუსით გამოწვეული რეალობის</a:t>
                      </a:r>
                      <a:r>
                        <a:rPr lang="ka-GE" sz="1200" b="1" kern="1200" baseline="0" dirty="0">
                          <a:solidFill>
                            <a:schemeClr val="lt1"/>
                          </a:solidFill>
                          <a:effectLst/>
                          <a:latin typeface="Sylfaen" pitchFamily="18" charset="0"/>
                          <a:ea typeface="+mn-ea"/>
                          <a:cs typeface="+mn-cs"/>
                        </a:rPr>
                        <a:t> გავლენა</a:t>
                      </a:r>
                      <a:r>
                        <a:rPr lang="en-US" sz="1200" b="1" kern="120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სამცხე</a:t>
                      </a:r>
                      <a:r>
                        <a:rPr lang="ka-GE" sz="1200" b="1" kern="1200" baseline="0" dirty="0">
                          <a:solidFill>
                            <a:schemeClr val="lt1"/>
                          </a:solidFill>
                          <a:effectLst/>
                          <a:latin typeface="Sylfaen" pitchFamily="18" charset="0"/>
                          <a:ea typeface="+mn-ea"/>
                          <a:cs typeface="+mn-cs"/>
                        </a:rPr>
                        <a:t>-ჯავახეთსა და ქვემო ქართლში მცხოვრები </a:t>
                      </a:r>
                      <a:r>
                        <a:rPr lang="ka-GE" sz="1200" b="1" kern="1200" dirty="0">
                          <a:solidFill>
                            <a:schemeClr val="lt1"/>
                          </a:solidFill>
                          <a:effectLst/>
                          <a:latin typeface="Sylfaen" pitchFamily="18" charset="0"/>
                          <a:ea typeface="+mn-ea"/>
                          <a:cs typeface="+mn-cs"/>
                        </a:rPr>
                        <a:t>ოჯახების</a:t>
                      </a:r>
                      <a:r>
                        <a:rPr lang="ka-GE" sz="1200" b="1" kern="1200" baseline="0" dirty="0">
                          <a:solidFill>
                            <a:schemeClr val="lt1"/>
                          </a:solidFill>
                          <a:effectLst/>
                          <a:latin typeface="Sylfaen" pitchFamily="18" charset="0"/>
                          <a:ea typeface="+mn-ea"/>
                          <a:cs typeface="+mn-cs"/>
                        </a:rPr>
                        <a:t> შემოსავლებზე ასეთია</a:t>
                      </a:r>
                      <a:r>
                        <a:rPr lang="ka-GE" sz="1200" b="1" kern="1200" dirty="0">
                          <a:solidFill>
                            <a:schemeClr val="lt1"/>
                          </a:solidFill>
                          <a:effectLst/>
                          <a:latin typeface="Sylfaen" pitchFamily="18" charset="0"/>
                          <a:ea typeface="+mn-ea"/>
                          <a:cs typeface="+mn-cs"/>
                        </a:rPr>
                        <a:t>:</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სამცხე-ჯავახეთში ოჯახების</a:t>
                      </a:r>
                      <a:r>
                        <a:rPr lang="ka-GE" sz="1200" b="1" kern="1200" baseline="0" dirty="0">
                          <a:solidFill>
                            <a:schemeClr val="lt1"/>
                          </a:solidFill>
                          <a:effectLst/>
                          <a:latin typeface="Sylfaen" pitchFamily="18" charset="0"/>
                          <a:ea typeface="+mn-ea"/>
                          <a:cs typeface="+mn-cs"/>
                        </a:rPr>
                        <a:t> 5%-ს  და ქვემო ქართლში ოჯახების 3%-ს შემოსავლები შეუმცირდა;</a:t>
                      </a:r>
                    </a:p>
                    <a:p>
                      <a:pPr marL="285750" indent="-285750">
                        <a:buFont typeface="Arial" panose="020B0604020202020204" pitchFamily="34" charset="0"/>
                        <a:buChar char="•"/>
                      </a:pPr>
                      <a:r>
                        <a:rPr lang="ka-GE" sz="1200" b="1" kern="1200" baseline="0" dirty="0">
                          <a:solidFill>
                            <a:schemeClr val="lt1"/>
                          </a:solidFill>
                          <a:effectLst/>
                          <a:latin typeface="Sylfaen" pitchFamily="18" charset="0"/>
                          <a:ea typeface="+mn-ea"/>
                          <a:cs typeface="+mn-cs"/>
                        </a:rPr>
                        <a:t>შემოსავლები იგივე დარჩა სამცხე-ჯავახეთში გამოკითხულ ოჯახთა 47%-თვის და ქვემო ქართლის რესპონდენტების 54%-თვის;</a:t>
                      </a:r>
                    </a:p>
                    <a:p>
                      <a:pPr marL="285750" indent="-285750">
                        <a:buFont typeface="Arial" panose="020B0604020202020204" pitchFamily="34" charset="0"/>
                        <a:buChar char="•"/>
                      </a:pPr>
                      <a:r>
                        <a:rPr lang="ka-GE" sz="1200" b="1" kern="1200" baseline="0" dirty="0">
                          <a:solidFill>
                            <a:schemeClr val="lt1"/>
                          </a:solidFill>
                          <a:effectLst/>
                          <a:latin typeface="Sylfaen" pitchFamily="18" charset="0"/>
                          <a:ea typeface="+mn-ea"/>
                          <a:cs typeface="+mn-cs"/>
                        </a:rPr>
                        <a:t>სამცხე-ჯავახეთში გამოკითხულთა 12%, ხოლო ქვემო ქართლში გამოკითხულთა 19% აღნიშნავს, რომ მათ ოჯახებს  შემოსავლები გაეზარდათ.</a:t>
                      </a:r>
                    </a:p>
                    <a:p>
                      <a:pPr marL="285750" indent="-285750">
                        <a:buFont typeface="Arial" panose="020B0604020202020204" pitchFamily="34" charset="0"/>
                        <a:buChar char="•"/>
                      </a:pPr>
                      <a:endParaRPr lang="en-US" sz="12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aseline="0" dirty="0">
                          <a:solidFill>
                            <a:schemeClr val="tx1"/>
                          </a:solidFill>
                          <a:latin typeface="Sylfaen" pitchFamily="18" charset="0"/>
                        </a:rPr>
                        <a:t>ქვემო ქართლში ოჯახების მნიშვნელოვანი ნაწილის შემოსავლების ზრდა იმით უნდა აიხსნას, რომ ბოლნისის და მარნეულის მოსახლეობის მიერ მოწეული სასოფლო-სამეურნეო პროდუქციის მასობრივი შესყიდვა მიზანმიმართულად განხორციელდა ცენტრალური და ადგიობრივი ხელისუფლების აქტიური ჩარევით. გამოკითხვა სწორედ ამ პერიოდს დაემთხვა.</a:t>
                      </a:r>
                      <a:endParaRPr lang="en-US" sz="1200" dirty="0">
                        <a:solidFill>
                          <a:schemeClr val="tx1"/>
                        </a:solidFill>
                        <a:latin typeface="Sylfaen" pitchFamily="18" charset="0"/>
                      </a:endParaRPr>
                    </a:p>
                    <a:p>
                      <a:endParaRPr lang="ka-GE" sz="1200" b="1" kern="1200" dirty="0">
                        <a:solidFill>
                          <a:schemeClr val="lt1"/>
                        </a:solidFill>
                        <a:effectLst/>
                        <a:latin typeface="Sylfaen" pitchFamily="18" charset="0"/>
                        <a:ea typeface="+mn-ea"/>
                        <a:cs typeface="+mn-cs"/>
                      </a:endParaRPr>
                    </a:p>
                    <a:p>
                      <a:r>
                        <a:rPr lang="ka-GE" sz="1200" b="1" kern="1200" dirty="0">
                          <a:solidFill>
                            <a:schemeClr val="lt1"/>
                          </a:solidFill>
                          <a:effectLst/>
                          <a:latin typeface="Sylfaen" pitchFamily="18" charset="0"/>
                          <a:ea typeface="+mn-ea"/>
                          <a:cs typeface="+mn-cs"/>
                        </a:rPr>
                        <a:t>ქვემო</a:t>
                      </a:r>
                      <a:r>
                        <a:rPr lang="ka-GE" sz="1200" b="1" kern="1200" baseline="0" dirty="0">
                          <a:solidFill>
                            <a:schemeClr val="lt1"/>
                          </a:solidFill>
                          <a:effectLst/>
                          <a:latin typeface="Sylfaen" pitchFamily="18" charset="0"/>
                          <a:ea typeface="+mn-ea"/>
                          <a:cs typeface="+mn-cs"/>
                        </a:rPr>
                        <a:t> ქართლში ოჯახების 18%, ხოლო სამცხე-ჯავახეთში - 17% ღარიბია, რამდენადაც მათი ყ</a:t>
                      </a:r>
                      <a:r>
                        <a:rPr lang="ka-GE" sz="1200" b="1" kern="1200" dirty="0">
                          <a:solidFill>
                            <a:schemeClr val="lt1"/>
                          </a:solidFill>
                          <a:effectLst/>
                          <a:latin typeface="Sylfaen" pitchFamily="18" charset="0"/>
                          <a:ea typeface="+mn-ea"/>
                          <a:cs typeface="+mn-cs"/>
                        </a:rPr>
                        <a:t>ოველთვიური</a:t>
                      </a:r>
                      <a:r>
                        <a:rPr lang="ka-GE" sz="1200" b="1" kern="1200" baseline="0" dirty="0">
                          <a:solidFill>
                            <a:schemeClr val="lt1"/>
                          </a:solidFill>
                          <a:effectLst/>
                          <a:latin typeface="Sylfaen" pitchFamily="18" charset="0"/>
                          <a:ea typeface="+mn-ea"/>
                          <a:cs typeface="+mn-cs"/>
                        </a:rPr>
                        <a:t> შემოსავალი 0-300 ლარის ფარგლებშია.  </a:t>
                      </a:r>
                      <a:endParaRPr lang="en-US" sz="1200" b="1" kern="1200" baseline="0" dirty="0">
                        <a:solidFill>
                          <a:schemeClr val="lt1"/>
                        </a:solidFill>
                        <a:effectLst/>
                        <a:latin typeface="Sylfaen" pitchFamily="18" charset="0"/>
                        <a:ea typeface="+mn-ea"/>
                        <a:cs typeface="+mn-cs"/>
                      </a:endParaRPr>
                    </a:p>
                    <a:p>
                      <a:endParaRPr lang="en-US" sz="1200" b="1" kern="1200" baseline="0" dirty="0">
                        <a:solidFill>
                          <a:schemeClr val="lt1"/>
                        </a:solidFill>
                        <a:effectLst/>
                        <a:latin typeface="Sylfaen" pitchFamily="18" charset="0"/>
                        <a:ea typeface="+mn-ea"/>
                        <a:cs typeface="+mn-cs"/>
                      </a:endParaRPr>
                    </a:p>
                    <a:p>
                      <a:pPr algn="ctr"/>
                      <a:r>
                        <a:rPr lang="ka-GE" sz="1200" b="1" kern="1200" baseline="0" dirty="0">
                          <a:solidFill>
                            <a:srgbClr val="C00000"/>
                          </a:solidFill>
                          <a:effectLst/>
                          <a:latin typeface="Sylfaen" pitchFamily="18" charset="0"/>
                          <a:ea typeface="+mn-ea"/>
                          <a:cs typeface="+mn-cs"/>
                        </a:rPr>
                        <a:t>საქართველოს მოსახლეობასთან შედარებით (მესამე ტალღა), ქვემო ქართლისა და სამცხე-ჯავახეთის გამოკითხული მუნიციპაიტეტების მოსახლეობის გაცილებით დიდი ნაწილი მიუთითებს შემოსავლების ზრდაზე; თუმცა, გასათვა;ლისწინებელია ისიც, რომ ეთნიკური უმცირესობების  მნიშვნელოვანმა რაოდენობამ  ოჯახის შემოსავლების შესახებ კითხვას არ უპასუხა.</a:t>
                      </a:r>
                      <a:endParaRPr lang="en-US" sz="1200" b="1" kern="1200" baseline="0" dirty="0">
                        <a:solidFill>
                          <a:srgbClr val="C00000"/>
                        </a:solidFill>
                        <a:effectLst/>
                        <a:latin typeface="Sylfaen" pitchFamily="18" charset="0"/>
                        <a:ea typeface="+mn-ea"/>
                        <a:cs typeface="+mn-cs"/>
                      </a:endParaRPr>
                    </a:p>
                    <a:p>
                      <a:endParaRPr lang="en-US" sz="1300" dirty="0">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555096552"/>
              </p:ext>
            </p:extLst>
          </p:nvPr>
        </p:nvGraphicFramePr>
        <p:xfrm>
          <a:off x="166255" y="206596"/>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ოჯახების შემოსავლების ცვლილება</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816076526"/>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nvPr>
        </p:nvGraphicFramePr>
        <p:xfrm>
          <a:off x="152400" y="3048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Calibri" panose="020F0502020204030204" pitchFamily="34" charset="0"/>
                          <a:cs typeface="Times New Roman" panose="02020603050405020304" pitchFamily="18" charset="0"/>
                        </a:rPr>
                        <a:t>საინფორმაციო</a:t>
                      </a:r>
                      <a:r>
                        <a:rPr lang="ka-GE" sz="1800" baseline="0" dirty="0">
                          <a:solidFill>
                            <a:schemeClr val="tx1"/>
                          </a:solidFill>
                          <a:effectLst/>
                          <a:latin typeface="Sylfaen" pitchFamily="18" charset="0"/>
                          <a:ea typeface="Calibri" panose="020F0502020204030204" pitchFamily="34" charset="0"/>
                          <a:cs typeface="Times New Roman" panose="02020603050405020304" pitchFamily="18" charset="0"/>
                        </a:rPr>
                        <a:t> წყაროების მიმართ ნდობა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545995961"/>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300" b="1" kern="1200" dirty="0">
                          <a:solidFill>
                            <a:schemeClr val="lt1"/>
                          </a:solidFill>
                          <a:effectLst/>
                          <a:latin typeface="Sylfaen" pitchFamily="18" charset="0"/>
                          <a:ea typeface="+mn-ea"/>
                          <a:cs typeface="+mn-cs"/>
                        </a:rPr>
                        <a:t>ორივე რეგიონში საინფორმაციო წყაროების მიმართ რესპონდენტების</a:t>
                      </a:r>
                      <a:r>
                        <a:rPr lang="ka-GE" sz="1300" b="1" kern="1200" baseline="0" dirty="0">
                          <a:solidFill>
                            <a:schemeClr val="lt1"/>
                          </a:solidFill>
                          <a:effectLst/>
                          <a:latin typeface="Sylfaen" pitchFamily="18" charset="0"/>
                          <a:ea typeface="+mn-ea"/>
                          <a:cs typeface="+mn-cs"/>
                        </a:rPr>
                        <a:t> ნდობის საშუალო მაჩვენებლები  მსგავსია. </a:t>
                      </a:r>
                    </a:p>
                    <a:p>
                      <a:endParaRPr lang="ka-GE" sz="1300" b="1" kern="1200" baseline="0" dirty="0">
                        <a:solidFill>
                          <a:schemeClr val="lt1"/>
                        </a:solidFill>
                        <a:effectLst/>
                        <a:latin typeface="Sylfaen" pitchFamily="18" charset="0"/>
                        <a:ea typeface="+mn-ea"/>
                        <a:cs typeface="+mn-cs"/>
                      </a:endParaRPr>
                    </a:p>
                    <a:p>
                      <a:r>
                        <a:rPr lang="ka-GE" sz="1300" b="1" kern="1200" baseline="0" dirty="0">
                          <a:solidFill>
                            <a:schemeClr val="lt1"/>
                          </a:solidFill>
                          <a:effectLst/>
                          <a:latin typeface="Sylfaen" pitchFamily="18" charset="0"/>
                          <a:ea typeface="+mn-ea"/>
                          <a:cs typeface="+mn-cs"/>
                        </a:rPr>
                        <a:t>რესპონდენტები ენდობიან იმ საინფორმაციო წყაროებს, რომლებსაც იყენებენ.</a:t>
                      </a:r>
                    </a:p>
                    <a:p>
                      <a:endParaRPr lang="ka-GE" sz="1300" b="1" kern="1200" baseline="0" dirty="0">
                        <a:solidFill>
                          <a:schemeClr val="lt1"/>
                        </a:solidFill>
                        <a:effectLst/>
                        <a:latin typeface="Sylfaen" pitchFamily="18" charset="0"/>
                        <a:ea typeface="+mn-ea"/>
                        <a:cs typeface="+mn-cs"/>
                      </a:endParaRPr>
                    </a:p>
                    <a:p>
                      <a:r>
                        <a:rPr lang="ka-GE" sz="1300" b="1" kern="1200" baseline="0" dirty="0">
                          <a:solidFill>
                            <a:schemeClr val="lt1"/>
                          </a:solidFill>
                          <a:effectLst/>
                          <a:latin typeface="Sylfaen" pitchFamily="18" charset="0"/>
                          <a:ea typeface="+mn-ea"/>
                          <a:cs typeface="+mn-cs"/>
                        </a:rPr>
                        <a:t>ორივე რეგიონის რესპონდენტები ყველაზე სანდო წყაროებად ასახელებენ ოჯახის-წევრებთან და მეგობრებთან საუბარს. </a:t>
                      </a:r>
                    </a:p>
                    <a:p>
                      <a:endParaRPr lang="ka-GE" sz="1300" b="1" kern="1200" baseline="0" dirty="0">
                        <a:solidFill>
                          <a:schemeClr val="lt1"/>
                        </a:solidFill>
                        <a:effectLst/>
                        <a:latin typeface="Sylfaen" pitchFamily="18" charset="0"/>
                        <a:ea typeface="+mn-ea"/>
                        <a:cs typeface="+mn-cs"/>
                      </a:endParaRPr>
                    </a:p>
                    <a:p>
                      <a:r>
                        <a:rPr lang="ka-GE" sz="1300" b="1" kern="1200" baseline="0" dirty="0">
                          <a:solidFill>
                            <a:schemeClr val="lt1"/>
                          </a:solidFill>
                          <a:effectLst/>
                          <a:latin typeface="Sylfaen" pitchFamily="18" charset="0"/>
                          <a:ea typeface="+mn-ea"/>
                          <a:cs typeface="+mn-cs"/>
                        </a:rPr>
                        <a:t>აღსანიშნავია, რომ მიუხედავად იმისა, რა სიხშირით იყენებენ რესპონდენტები საინფორმაციო წყაროებს, თითოეულის მიმართ ნდობის საშუალო მაჩვენებლები, ორივე რეგიონში, შეფასებიბს დადებით ველში ექცევა. </a:t>
                      </a:r>
                    </a:p>
                    <a:p>
                      <a:endParaRPr lang="ka-GE" sz="1600" b="1" kern="1200" baseline="0" dirty="0">
                        <a:solidFill>
                          <a:schemeClr val="lt1"/>
                        </a:solidFill>
                        <a:effectLst/>
                        <a:latin typeface="Sylfaen" pitchFamily="18" charset="0"/>
                        <a:ea typeface="+mn-ea"/>
                        <a:cs typeface="+mn-cs"/>
                      </a:endParaRPr>
                    </a:p>
                    <a:p>
                      <a:pPr algn="ctr"/>
                      <a:r>
                        <a:rPr lang="ka-GE" sz="1300" b="1" kern="1200" baseline="0" dirty="0">
                          <a:solidFill>
                            <a:schemeClr val="tx1"/>
                          </a:solidFill>
                          <a:effectLst/>
                          <a:latin typeface="Sylfaen" pitchFamily="18" charset="0"/>
                          <a:ea typeface="+mn-ea"/>
                          <a:cs typeface="+mn-cs"/>
                        </a:rPr>
                        <a:t>სამცხე-ჯავახეთში, ქვემო ქართლთან შედარებით, საინფორმაციო წყაროების მიმართ ნდობის მაჩვენებლები უფრო მაღალია.</a:t>
                      </a:r>
                    </a:p>
                    <a:p>
                      <a:pPr algn="ctr"/>
                      <a:endParaRPr lang="ka-GE" sz="1300" b="1" kern="1200" baseline="0" dirty="0">
                        <a:solidFill>
                          <a:schemeClr val="tx1"/>
                        </a:solidFill>
                        <a:effectLst/>
                        <a:latin typeface="Sylfaen" pitchFamily="18" charset="0"/>
                        <a:ea typeface="+mn-ea"/>
                        <a:cs typeface="+mn-cs"/>
                      </a:endParaRPr>
                    </a:p>
                    <a:p>
                      <a:pPr algn="ctr"/>
                      <a:r>
                        <a:rPr lang="ka-GE" sz="1200" b="1" kern="1200" baseline="0" dirty="0">
                          <a:solidFill>
                            <a:srgbClr val="C00000"/>
                          </a:solidFill>
                          <a:effectLst/>
                          <a:latin typeface="Sylfaen" pitchFamily="18" charset="0"/>
                          <a:ea typeface="+mn-ea"/>
                          <a:cs typeface="+mn-cs"/>
                        </a:rPr>
                        <a:t>სამიზნე რეგიონებში საინფორმაციო წყაროების ნდობის მაჩვენებლები თანხვედრაშია საქართველოს მოსახლეობის მაჩვენებლებთან.</a:t>
                      </a:r>
                    </a:p>
                    <a:p>
                      <a:endParaRPr lang="en-US" sz="16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3378159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927139837"/>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77542649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rPr>
                        <a:t>მიღებული</a:t>
                      </a:r>
                      <a:r>
                        <a:rPr lang="ka-GE" sz="1800" baseline="0" dirty="0">
                          <a:solidFill>
                            <a:schemeClr val="tx1"/>
                          </a:solidFill>
                          <a:effectLst/>
                          <a:latin typeface="Sylfaen" pitchFamily="18" charset="0"/>
                        </a:rPr>
                        <a:t> ინფორმაციით კმაყოფილება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2729505"/>
              </p:ext>
            </p:extLst>
          </p:nvPr>
        </p:nvGraphicFramePr>
        <p:xfrm>
          <a:off x="181708" y="1266059"/>
          <a:ext cx="3572608" cy="326136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latin typeface="Sylfaen" pitchFamily="18" charset="0"/>
                        </a:rPr>
                        <a:t> </a:t>
                      </a:r>
                      <a:r>
                        <a:rPr lang="ka-GE" sz="1800" b="1" kern="1200" dirty="0">
                          <a:solidFill>
                            <a:schemeClr val="lt1"/>
                          </a:solidFill>
                          <a:effectLst/>
                          <a:latin typeface="Sylfaen" pitchFamily="18" charset="0"/>
                          <a:ea typeface="+mn-ea"/>
                          <a:cs typeface="+mn-cs"/>
                        </a:rPr>
                        <a:t>ორივე რეგიონში რესპონდენტები, ძირითადად, კმაყოფილებას გამოთქვამენ იმ ინფორმაციის მიმართ, რომელსაც ისინი იღებენ კოვიდ-19-ის შესახებ. </a:t>
                      </a:r>
                    </a:p>
                    <a:p>
                      <a:endParaRPr lang="ka-GE" sz="1800" b="1" kern="1200" dirty="0">
                        <a:solidFill>
                          <a:schemeClr val="lt1"/>
                        </a:solidFill>
                        <a:effectLst/>
                        <a:latin typeface="Sylfaen" pitchFamily="18" charset="0"/>
                        <a:ea typeface="+mn-ea"/>
                        <a:cs typeface="+mn-cs"/>
                      </a:endParaRPr>
                    </a:p>
                    <a:p>
                      <a:pPr algn="ctr"/>
                      <a:r>
                        <a:rPr lang="ka-GE" sz="1400" b="1" kern="1200" dirty="0">
                          <a:solidFill>
                            <a:srgbClr val="C00000"/>
                          </a:solidFill>
                          <a:effectLst/>
                          <a:latin typeface="Sylfaen" pitchFamily="18" charset="0"/>
                          <a:ea typeface="+mn-ea"/>
                          <a:cs typeface="+mn-cs"/>
                        </a:rPr>
                        <a:t>სამცხე-ჯავახეთისა</a:t>
                      </a:r>
                      <a:r>
                        <a:rPr lang="ka-GE" sz="1400" b="1" kern="1200" baseline="0" dirty="0">
                          <a:solidFill>
                            <a:srgbClr val="C00000"/>
                          </a:solidFill>
                          <a:effectLst/>
                          <a:latin typeface="Sylfaen" pitchFamily="18" charset="0"/>
                          <a:ea typeface="+mn-ea"/>
                          <a:cs typeface="+mn-cs"/>
                        </a:rPr>
                        <a:t> და ქვემო ქართლის რეგიონებში მედიასაშუალებებით მიღებული ინფორმაციით კმაყოფილება ჩამორჩება საქართველოს მოსახლეობის კმაყოფილების დონეს.</a:t>
                      </a:r>
                      <a:endParaRPr lang="en-US" sz="1400" b="1" kern="1200" dirty="0">
                        <a:solidFill>
                          <a:srgbClr val="C00000"/>
                        </a:solidFill>
                        <a:effectLst/>
                        <a:latin typeface="Sylfaen" pitchFamily="18" charset="0"/>
                        <a:ea typeface="+mn-ea"/>
                        <a:cs typeface="+mn-cs"/>
                      </a:endParaRPr>
                    </a:p>
                    <a:p>
                      <a:endParaRPr lang="en-US" sz="18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97369946"/>
              </p:ext>
            </p:extLst>
          </p:nvPr>
        </p:nvGraphicFramePr>
        <p:xfrm>
          <a:off x="152400" y="381000"/>
          <a:ext cx="8610600" cy="489204"/>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600" dirty="0">
                          <a:solidFill>
                            <a:schemeClr val="tx1"/>
                          </a:solidFill>
                          <a:effectLst/>
                          <a:latin typeface="Sylfaen" pitchFamily="18" charset="0"/>
                          <a:ea typeface="+mn-ea"/>
                          <a:cs typeface="+mn-cs"/>
                        </a:rPr>
                        <a:t>მიღებული ინფორმაციით კმაყოფილება</a:t>
                      </a: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04508242"/>
              </p:ext>
            </p:extLst>
          </p:nvPr>
        </p:nvGraphicFramePr>
        <p:xfrm>
          <a:off x="152400" y="914400"/>
          <a:ext cx="8610600" cy="128016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149417">
                <a:tc>
                  <a:txBody>
                    <a:bodyPr/>
                    <a:lstStyle/>
                    <a:p>
                      <a:pPr lvl="0"/>
                      <a:r>
                        <a:rPr lang="ka-GE" sz="1400" b="1" u="sng" kern="1200" dirty="0">
                          <a:solidFill>
                            <a:schemeClr val="tx1"/>
                          </a:solidFill>
                          <a:effectLst/>
                          <a:latin typeface="Sylfaen" panose="010A0502050306030303" pitchFamily="18" charset="0"/>
                          <a:ea typeface="+mn-ea"/>
                          <a:cs typeface="+mn-cs"/>
                        </a:rPr>
                        <a:t>სამცხე-ჯავახეთი:</a:t>
                      </a:r>
                    </a:p>
                    <a:p>
                      <a:pPr lvl="0"/>
                      <a:endParaRPr lang="ka-GE" sz="1200" b="1" kern="1200" dirty="0">
                        <a:solidFill>
                          <a:schemeClr val="tx1"/>
                        </a:solidFill>
                        <a:effectLst/>
                        <a:latin typeface="Sylfaen" panose="010A0502050306030303" pitchFamily="18" charset="0"/>
                        <a:ea typeface="+mn-ea"/>
                        <a:cs typeface="+mn-cs"/>
                      </a:endParaRPr>
                    </a:p>
                    <a:p>
                      <a:pPr marL="171450" lvl="0" indent="-171450">
                        <a:buFont typeface="Arial" panose="020B0604020202020204" pitchFamily="34" charset="0"/>
                        <a:buChar char="•"/>
                      </a:pPr>
                      <a:r>
                        <a:rPr lang="ka-GE" sz="1200" b="1" kern="1200" dirty="0">
                          <a:solidFill>
                            <a:schemeClr val="tx1"/>
                          </a:solidFill>
                          <a:effectLst/>
                          <a:latin typeface="Sylfaen" panose="010A0502050306030303" pitchFamily="18" charset="0"/>
                          <a:ea typeface="+mn-ea"/>
                          <a:cs typeface="+mn-cs"/>
                        </a:rPr>
                        <a:t>რაც უფრო ხშირად იყენებენ რესპონდენტები მედიას, მით უფრო კმაყოფილები არიან მიღებული ინფორმაციით.</a:t>
                      </a:r>
                    </a:p>
                    <a:p>
                      <a:pPr marL="171450" lvl="0" indent="-171450">
                        <a:buFont typeface="Arial" panose="020B0604020202020204" pitchFamily="34" charset="0"/>
                        <a:buChar char="•"/>
                      </a:pPr>
                      <a:r>
                        <a:rPr lang="ka-GE" sz="1200" b="1" kern="1200" dirty="0">
                          <a:solidFill>
                            <a:schemeClr val="tx1"/>
                          </a:solidFill>
                          <a:effectLst/>
                          <a:latin typeface="Sylfaen" panose="010A0502050306030303" pitchFamily="18" charset="0"/>
                          <a:ea typeface="+mn-ea"/>
                          <a:cs typeface="+mn-cs"/>
                        </a:rPr>
                        <a:t>რაც უფრო მეტად ენდობიან რესპონდენტები მედიას, მით უფრო კმაყოფილები არიან მედიით მიღებული ინფორმაციით.</a:t>
                      </a:r>
                    </a:p>
                    <a:p>
                      <a:pPr marL="171450" lvl="0" indent="-171450">
                        <a:buFont typeface="Arial" panose="020B0604020202020204" pitchFamily="34" charset="0"/>
                        <a:buChar char="•"/>
                      </a:pPr>
                      <a:r>
                        <a:rPr lang="ka-GE" sz="1200" b="1" kern="1200" dirty="0">
                          <a:solidFill>
                            <a:schemeClr val="tx1"/>
                          </a:solidFill>
                          <a:effectLst/>
                          <a:latin typeface="Sylfaen" panose="010A0502050306030303" pitchFamily="18" charset="0"/>
                          <a:ea typeface="+mn-ea"/>
                          <a:cs typeface="+mn-cs"/>
                        </a:rPr>
                        <a:t>უკმაყოფილებას მიღებული ინფორმაციით ისინი უფრო გამოხატავენ, ვინც პანდემიის დროს სამსახური დაკარგა</a:t>
                      </a:r>
                      <a:r>
                        <a:rPr lang="ka-GE" sz="1600" b="1" kern="1200" dirty="0">
                          <a:solidFill>
                            <a:schemeClr val="tx1"/>
                          </a:solidFill>
                          <a:effectLst/>
                          <a:latin typeface="Sylfaen" panose="010A0502050306030303" pitchFamily="18" charset="0"/>
                          <a:ea typeface="+mn-ea"/>
                          <a:cs typeface="+mn-cs"/>
                        </a:rPr>
                        <a:t>.</a:t>
                      </a:r>
                      <a:endParaRPr lang="en-US" sz="1600" b="1" kern="1200" dirty="0">
                        <a:solidFill>
                          <a:schemeClr val="tx1"/>
                        </a:solidFill>
                        <a:effectLst/>
                        <a:latin typeface="Sylfaen" panose="010A0502050306030303" pitchFamily="18" charset="0"/>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a:extLst>
              <a:ext uri="{FF2B5EF4-FFF2-40B4-BE49-F238E27FC236}">
                <a16:creationId xmlns:a16="http://schemas.microsoft.com/office/drawing/2014/main" id="{CFA24C38-ECCD-4E4D-9005-8FB6D623F1B7}"/>
              </a:ext>
            </a:extLst>
          </p:cNvPr>
          <p:cNvGraphicFramePr>
            <a:graphicFrameLocks noGrp="1"/>
          </p:cNvGraphicFramePr>
          <p:nvPr>
            <p:extLst>
              <p:ext uri="{D42A27DB-BD31-4B8C-83A1-F6EECF244321}">
                <p14:modId xmlns:p14="http://schemas.microsoft.com/office/powerpoint/2010/main" val="2241598036"/>
              </p:ext>
            </p:extLst>
          </p:nvPr>
        </p:nvGraphicFramePr>
        <p:xfrm>
          <a:off x="180475" y="2209800"/>
          <a:ext cx="8574504" cy="1555128"/>
        </p:xfrm>
        <a:graphic>
          <a:graphicData uri="http://schemas.openxmlformats.org/drawingml/2006/table">
            <a:tbl>
              <a:tblPr firstRow="1" firstCol="1" bandRow="1">
                <a:tableStyleId>{5C22544A-7EE6-4342-B048-85BDC9FD1C3A}</a:tableStyleId>
              </a:tblPr>
              <a:tblGrid>
                <a:gridCol w="3954561">
                  <a:extLst>
                    <a:ext uri="{9D8B030D-6E8A-4147-A177-3AD203B41FA5}">
                      <a16:colId xmlns:a16="http://schemas.microsoft.com/office/drawing/2014/main" val="1484631872"/>
                    </a:ext>
                  </a:extLst>
                </a:gridCol>
                <a:gridCol w="1783497">
                  <a:extLst>
                    <a:ext uri="{9D8B030D-6E8A-4147-A177-3AD203B41FA5}">
                      <a16:colId xmlns:a16="http://schemas.microsoft.com/office/drawing/2014/main" val="2779821089"/>
                    </a:ext>
                  </a:extLst>
                </a:gridCol>
                <a:gridCol w="1783497">
                  <a:extLst>
                    <a:ext uri="{9D8B030D-6E8A-4147-A177-3AD203B41FA5}">
                      <a16:colId xmlns:a16="http://schemas.microsoft.com/office/drawing/2014/main" val="2825860009"/>
                    </a:ext>
                  </a:extLst>
                </a:gridCol>
                <a:gridCol w="1052949">
                  <a:extLst>
                    <a:ext uri="{9D8B030D-6E8A-4147-A177-3AD203B41FA5}">
                      <a16:colId xmlns:a16="http://schemas.microsoft.com/office/drawing/2014/main" val="2166098175"/>
                    </a:ext>
                  </a:extLst>
                </a:gridCol>
              </a:tblGrid>
              <a:tr h="388253">
                <a:tc rowSpan="2">
                  <a:txBody>
                    <a:bodyPr/>
                    <a:lstStyle/>
                    <a:p>
                      <a:pPr marL="0" marR="0">
                        <a:lnSpc>
                          <a:spcPct val="107000"/>
                        </a:lnSpc>
                        <a:spcBef>
                          <a:spcPts val="0"/>
                        </a:spcBef>
                        <a:spcAft>
                          <a:spcPts val="800"/>
                        </a:spcAft>
                      </a:pPr>
                      <a:r>
                        <a:rPr lang="ka-GE" sz="1100" dirty="0">
                          <a:effectLst/>
                          <a:latin typeface="Sylfaen" pitchFamily="18" charset="0"/>
                        </a:rPr>
                        <a:t>სამცხე-ჯავახეთი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100" dirty="0">
                          <a:effectLst/>
                          <a:latin typeface="Sylfaen" pitchFamily="18" charset="0"/>
                        </a:rPr>
                        <a:t>მიღებული ინფორმაციით კმაყოფილება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37940965"/>
                  </a:ext>
                </a:extLst>
              </a:tr>
              <a:tr h="271507">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Beta</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399598095"/>
                  </a:ext>
                </a:extLst>
              </a:tr>
              <a:tr h="255561">
                <a:tc>
                  <a:txBody>
                    <a:bodyPr/>
                    <a:lstStyle/>
                    <a:p>
                      <a:pPr marL="0" marR="0">
                        <a:lnSpc>
                          <a:spcPct val="107000"/>
                        </a:lnSpc>
                        <a:spcBef>
                          <a:spcPts val="0"/>
                        </a:spcBef>
                        <a:spcAft>
                          <a:spcPts val="800"/>
                        </a:spcAft>
                      </a:pPr>
                      <a:r>
                        <a:rPr lang="ka-GE" sz="1100" dirty="0">
                          <a:effectLst/>
                          <a:latin typeface="Sylfaen" pitchFamily="18" charset="0"/>
                        </a:rPr>
                        <a:t>მედია საშუალებების გამოყენების სიხშირე</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a:effectLst/>
                          <a:latin typeface="Sylfaen" pitchFamily="18" charset="0"/>
                        </a:rPr>
                        <a:t>0.34</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0.23 – 0.46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39872367"/>
                  </a:ext>
                </a:extLst>
              </a:tr>
              <a:tr h="271507">
                <a:tc>
                  <a:txBody>
                    <a:bodyPr/>
                    <a:lstStyle/>
                    <a:p>
                      <a:pPr marL="0" marR="0">
                        <a:lnSpc>
                          <a:spcPct val="107000"/>
                        </a:lnSpc>
                        <a:spcBef>
                          <a:spcPts val="0"/>
                        </a:spcBef>
                        <a:spcAft>
                          <a:spcPts val="800"/>
                        </a:spcAft>
                      </a:pPr>
                      <a:r>
                        <a:rPr lang="ka-GE" sz="1100" dirty="0">
                          <a:effectLst/>
                          <a:latin typeface="Sylfaen" pitchFamily="18" charset="0"/>
                        </a:rPr>
                        <a:t>მედიის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a:effectLst/>
                          <a:latin typeface="Sylfaen" pitchFamily="18" charset="0"/>
                        </a:rPr>
                        <a:t>0.17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0.06 – 0.27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0.003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348540074"/>
                  </a:ext>
                </a:extLst>
              </a:tr>
              <a:tr h="337172">
                <a:tc>
                  <a:txBody>
                    <a:bodyPr/>
                    <a:lstStyle/>
                    <a:p>
                      <a:pPr marL="0" marR="0">
                        <a:lnSpc>
                          <a:spcPct val="107000"/>
                        </a:lnSpc>
                        <a:spcBef>
                          <a:spcPts val="0"/>
                        </a:spcBef>
                        <a:spcAft>
                          <a:spcPts val="800"/>
                        </a:spcAft>
                      </a:pPr>
                      <a:r>
                        <a:rPr lang="ka-GE" sz="1100">
                          <a:effectLst/>
                          <a:latin typeface="Sylfaen" pitchFamily="18" charset="0"/>
                        </a:rPr>
                        <a:t>პანდემიის დროს სამსახურის დაკარგვა </a:t>
                      </a:r>
                      <a:r>
                        <a:rPr lang="en-US" sz="1100">
                          <a:effectLst/>
                          <a:latin typeface="Sylfaen" pitchFamily="18" charset="0"/>
                        </a:rPr>
                        <a:t>vs </a:t>
                      </a:r>
                      <a:r>
                        <a:rPr lang="ka-GE" sz="1100">
                          <a:effectLst/>
                          <a:latin typeface="Sylfaen" pitchFamily="18" charset="0"/>
                        </a:rPr>
                        <a:t>სამსახურის შენარჩუნება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a:effectLst/>
                          <a:latin typeface="Sylfaen" pitchFamily="18" charset="0"/>
                        </a:rPr>
                        <a:t>-0.12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-0.23 – -0.02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516892681"/>
                  </a:ext>
                </a:extLst>
              </a:tr>
            </a:tbl>
          </a:graphicData>
        </a:graphic>
      </p:graphicFrame>
      <p:graphicFrame>
        <p:nvGraphicFramePr>
          <p:cNvPr id="6" name="Table 5">
            <a:extLst>
              <a:ext uri="{FF2B5EF4-FFF2-40B4-BE49-F238E27FC236}">
                <a16:creationId xmlns:a16="http://schemas.microsoft.com/office/drawing/2014/main" id="{3302AEA2-45B5-4707-BCC2-5E50A57E6E7D}"/>
              </a:ext>
            </a:extLst>
          </p:cNvPr>
          <p:cNvGraphicFramePr>
            <a:graphicFrameLocks noGrp="1"/>
          </p:cNvGraphicFramePr>
          <p:nvPr>
            <p:extLst>
              <p:ext uri="{D42A27DB-BD31-4B8C-83A1-F6EECF244321}">
                <p14:modId xmlns:p14="http://schemas.microsoft.com/office/powerpoint/2010/main" val="1166615363"/>
              </p:ext>
            </p:extLst>
          </p:nvPr>
        </p:nvGraphicFramePr>
        <p:xfrm>
          <a:off x="228600" y="3810000"/>
          <a:ext cx="8610600" cy="1219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64515">
                <a:tc>
                  <a:txBody>
                    <a:bodyPr/>
                    <a:lstStyle/>
                    <a:p>
                      <a:pPr lvl="0"/>
                      <a:r>
                        <a:rPr lang="ka-GE" sz="1400" b="1" u="sng" kern="1200" dirty="0">
                          <a:solidFill>
                            <a:schemeClr val="tx1"/>
                          </a:solidFill>
                          <a:effectLst/>
                          <a:latin typeface="Sylfaen" panose="010A0502050306030303" pitchFamily="18" charset="0"/>
                          <a:ea typeface="+mn-ea"/>
                          <a:cs typeface="+mn-cs"/>
                        </a:rPr>
                        <a:t>ქვემო ქართლი:</a:t>
                      </a:r>
                    </a:p>
                    <a:p>
                      <a:pPr lvl="0"/>
                      <a:endParaRPr lang="ka-GE" sz="1200" b="1" kern="1200" dirty="0">
                        <a:solidFill>
                          <a:schemeClr val="tx1"/>
                        </a:solidFill>
                        <a:effectLst/>
                        <a:latin typeface="Sylfaen" panose="010A0502050306030303" pitchFamily="18" charset="0"/>
                        <a:ea typeface="+mn-ea"/>
                        <a:cs typeface="+mn-cs"/>
                      </a:endParaRPr>
                    </a:p>
                    <a:p>
                      <a:pPr marL="171450" lvl="0" indent="-171450">
                        <a:buFont typeface="Arial" panose="020B0604020202020204" pitchFamily="34" charset="0"/>
                        <a:buChar char="•"/>
                      </a:pPr>
                      <a:r>
                        <a:rPr lang="ka-GE" sz="1200" b="1" kern="1200" dirty="0">
                          <a:solidFill>
                            <a:schemeClr val="tx1"/>
                          </a:solidFill>
                          <a:effectLst/>
                          <a:latin typeface="Sylfaen" panose="010A0502050306030303" pitchFamily="18" charset="0"/>
                          <a:ea typeface="+mn-ea"/>
                          <a:cs typeface="+mn-cs"/>
                        </a:rPr>
                        <a:t>რაც უფრო ხშირად იყენებენ რესპონდენტები მედიას, მით უფრო კმაყოფილები არიან მიღებული ინფორმაციით.</a:t>
                      </a:r>
                    </a:p>
                    <a:p>
                      <a:pPr marL="171450" lvl="0" indent="-171450">
                        <a:buFont typeface="Arial" panose="020B0604020202020204" pitchFamily="34" charset="0"/>
                        <a:buChar char="•"/>
                      </a:pPr>
                      <a:r>
                        <a:rPr lang="ka-GE" sz="1200" b="1" kern="1200" dirty="0">
                          <a:solidFill>
                            <a:schemeClr val="tx1"/>
                          </a:solidFill>
                          <a:effectLst/>
                          <a:latin typeface="Sylfaen" panose="010A0502050306030303" pitchFamily="18" charset="0"/>
                          <a:ea typeface="+mn-ea"/>
                          <a:cs typeface="+mn-cs"/>
                        </a:rPr>
                        <a:t>რაც უფრო მეტად ენდობიან რესპონდენტები სამედიცინო სექტორს, მით უფრო კმაყოფილები არიან მიღებული ინფორმაციით.</a:t>
                      </a:r>
                      <a:endParaRPr lang="en-US" sz="1200" b="1" kern="1200" dirty="0">
                        <a:solidFill>
                          <a:schemeClr val="tx1"/>
                        </a:solidFill>
                        <a:effectLst/>
                        <a:latin typeface="Sylfaen" panose="010A0502050306030303" pitchFamily="18" charset="0"/>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7" name="Table 6">
            <a:extLst>
              <a:ext uri="{FF2B5EF4-FFF2-40B4-BE49-F238E27FC236}">
                <a16:creationId xmlns:a16="http://schemas.microsoft.com/office/drawing/2014/main" id="{67370C23-F281-4621-8F6D-38ED40B47A9E}"/>
              </a:ext>
            </a:extLst>
          </p:cNvPr>
          <p:cNvGraphicFramePr>
            <a:graphicFrameLocks noGrp="1"/>
          </p:cNvGraphicFramePr>
          <p:nvPr>
            <p:extLst>
              <p:ext uri="{D42A27DB-BD31-4B8C-83A1-F6EECF244321}">
                <p14:modId xmlns:p14="http://schemas.microsoft.com/office/powerpoint/2010/main" val="1316225248"/>
              </p:ext>
            </p:extLst>
          </p:nvPr>
        </p:nvGraphicFramePr>
        <p:xfrm>
          <a:off x="304800" y="5030961"/>
          <a:ext cx="8229600" cy="1807528"/>
        </p:xfrm>
        <a:graphic>
          <a:graphicData uri="http://schemas.openxmlformats.org/drawingml/2006/table">
            <a:tbl>
              <a:tblPr firstRow="1" firstCol="1" bandRow="1">
                <a:tableStyleId>{5C22544A-7EE6-4342-B048-85BDC9FD1C3A}</a:tableStyleId>
              </a:tblPr>
              <a:tblGrid>
                <a:gridCol w="3795491">
                  <a:extLst>
                    <a:ext uri="{9D8B030D-6E8A-4147-A177-3AD203B41FA5}">
                      <a16:colId xmlns:a16="http://schemas.microsoft.com/office/drawing/2014/main" val="1365130582"/>
                    </a:ext>
                  </a:extLst>
                </a:gridCol>
                <a:gridCol w="1711757">
                  <a:extLst>
                    <a:ext uri="{9D8B030D-6E8A-4147-A177-3AD203B41FA5}">
                      <a16:colId xmlns:a16="http://schemas.microsoft.com/office/drawing/2014/main" val="2038665591"/>
                    </a:ext>
                  </a:extLst>
                </a:gridCol>
                <a:gridCol w="1711757">
                  <a:extLst>
                    <a:ext uri="{9D8B030D-6E8A-4147-A177-3AD203B41FA5}">
                      <a16:colId xmlns:a16="http://schemas.microsoft.com/office/drawing/2014/main" val="2760046113"/>
                    </a:ext>
                  </a:extLst>
                </a:gridCol>
                <a:gridCol w="1010595">
                  <a:extLst>
                    <a:ext uri="{9D8B030D-6E8A-4147-A177-3AD203B41FA5}">
                      <a16:colId xmlns:a16="http://schemas.microsoft.com/office/drawing/2014/main" val="2161192253"/>
                    </a:ext>
                  </a:extLst>
                </a:gridCol>
              </a:tblGrid>
              <a:tr h="473190">
                <a:tc rowSpan="2">
                  <a:txBody>
                    <a:bodyPr/>
                    <a:lstStyle/>
                    <a:p>
                      <a:pPr marL="0" marR="0">
                        <a:lnSpc>
                          <a:spcPct val="107000"/>
                        </a:lnSpc>
                        <a:spcBef>
                          <a:spcPts val="0"/>
                        </a:spcBef>
                        <a:spcAft>
                          <a:spcPts val="800"/>
                        </a:spcAft>
                      </a:pPr>
                      <a:r>
                        <a:rPr lang="ka-GE" sz="1100" dirty="0">
                          <a:effectLst/>
                          <a:latin typeface="Sylfaen" pitchFamily="18" charset="0"/>
                        </a:rPr>
                        <a:t>ქვემო ქართლი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100" dirty="0">
                          <a:effectLst/>
                          <a:latin typeface="Sylfaen" pitchFamily="18" charset="0"/>
                        </a:rPr>
                        <a:t>მიღებული ინფორმაციით კმაყოფილება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18152006"/>
                  </a:ext>
                </a:extLst>
              </a:tr>
              <a:tr h="462904">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955101161"/>
                  </a:ext>
                </a:extLst>
              </a:tr>
              <a:tr h="435717">
                <a:tc>
                  <a:txBody>
                    <a:bodyPr/>
                    <a:lstStyle/>
                    <a:p>
                      <a:pPr marL="0" marR="0">
                        <a:lnSpc>
                          <a:spcPct val="107000"/>
                        </a:lnSpc>
                        <a:spcBef>
                          <a:spcPts val="0"/>
                        </a:spcBef>
                        <a:spcAft>
                          <a:spcPts val="800"/>
                        </a:spcAft>
                      </a:pPr>
                      <a:r>
                        <a:rPr lang="ka-GE" sz="1100" dirty="0">
                          <a:effectLst/>
                          <a:latin typeface="Sylfaen" pitchFamily="18" charset="0"/>
                        </a:rPr>
                        <a:t>სამედიცინო სექტორის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a:effectLst/>
                          <a:latin typeface="Sylfaen" pitchFamily="18" charset="0"/>
                        </a:rPr>
                        <a:t>0.52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0.27 – 0.77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437881887"/>
                  </a:ext>
                </a:extLst>
              </a:tr>
              <a:tr h="435717">
                <a:tc>
                  <a:txBody>
                    <a:bodyPr/>
                    <a:lstStyle/>
                    <a:p>
                      <a:pPr marL="0" marR="0">
                        <a:lnSpc>
                          <a:spcPct val="107000"/>
                        </a:lnSpc>
                        <a:spcBef>
                          <a:spcPts val="0"/>
                        </a:spcBef>
                        <a:spcAft>
                          <a:spcPts val="800"/>
                        </a:spcAft>
                      </a:pPr>
                      <a:r>
                        <a:rPr lang="ka-GE" sz="1100">
                          <a:effectLst/>
                          <a:latin typeface="Sylfaen" pitchFamily="18" charset="0"/>
                        </a:rPr>
                        <a:t>მედია საშუალებების გამოყენების სიხშირე</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a:effectLst/>
                          <a:latin typeface="Sylfaen" pitchFamily="18" charset="0"/>
                        </a:rPr>
                        <a:t>0.63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a:effectLst/>
                          <a:latin typeface="Sylfaen" pitchFamily="18" charset="0"/>
                        </a:rPr>
                        <a:t>0.54 – 0.71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71672285"/>
                  </a:ext>
                </a:extLst>
              </a:tr>
            </a:tbl>
          </a:graphicData>
        </a:graphic>
      </p:graphicFrame>
    </p:spTree>
    <p:extLst>
      <p:ext uri="{BB962C8B-B14F-4D97-AF65-F5344CB8AC3E}">
        <p14:creationId xmlns:p14="http://schemas.microsoft.com/office/powerpoint/2010/main" val="440845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4267200" y="0"/>
          <a:ext cx="4876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16444742"/>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rPr>
                        <a:t>საჭირო ინფორმაცია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7643296"/>
              </p:ext>
            </p:extLst>
          </p:nvPr>
        </p:nvGraphicFramePr>
        <p:xfrm>
          <a:off x="152400" y="1143000"/>
          <a:ext cx="3572608" cy="56692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400" dirty="0">
                          <a:effectLst/>
                          <a:latin typeface="Sylfaen" pitchFamily="18" charset="0"/>
                        </a:rPr>
                        <a:t> </a:t>
                      </a:r>
                      <a:r>
                        <a:rPr lang="ka-GE" sz="1400" b="1" kern="1200" dirty="0">
                          <a:solidFill>
                            <a:schemeClr val="lt1"/>
                          </a:solidFill>
                          <a:effectLst/>
                          <a:latin typeface="Sylfaen" pitchFamily="18" charset="0"/>
                          <a:ea typeface="+mn-ea"/>
                          <a:cs typeface="+mn-cs"/>
                        </a:rPr>
                        <a:t>მიღებული ინფორმაციით კმაყოფილების მიუხედავად, როგორც სამცხე-ჯავახეთის, ასევე, ქვემო ქართლის რეგიონში, გამოკითხულთა უმრავლესობა აღიარებს იმის საჭიროებას, რომ მიიღოს განახლებული/დამატებითი ინფორმაცია. ორივე რეგიონში, ამა თუ იმ საკითხის შესახებ ინფორმაციის მიღების საჭიროებაზე საუბრობს რესპონდენტების მინიმუმ 62%.</a:t>
                      </a:r>
                    </a:p>
                    <a:p>
                      <a:endParaRPr lang="ka-GE" sz="1400" b="1" kern="1200" dirty="0">
                        <a:solidFill>
                          <a:schemeClr val="lt1"/>
                        </a:solidFill>
                        <a:effectLst/>
                        <a:latin typeface="Sylfaen" pitchFamily="18" charset="0"/>
                        <a:ea typeface="+mn-ea"/>
                        <a:cs typeface="+mn-cs"/>
                      </a:endParaRPr>
                    </a:p>
                    <a:p>
                      <a:pPr algn="ctr"/>
                      <a:r>
                        <a:rPr lang="ka-GE" sz="1200" b="1" kern="1200" dirty="0">
                          <a:solidFill>
                            <a:schemeClr val="tx1"/>
                          </a:solidFill>
                          <a:effectLst/>
                          <a:latin typeface="Sylfaen" pitchFamily="18" charset="0"/>
                          <a:ea typeface="+mn-ea"/>
                          <a:cs typeface="+mn-cs"/>
                        </a:rPr>
                        <a:t>სამცხე-ჯავახეთში ინფორმაციის</a:t>
                      </a:r>
                      <a:r>
                        <a:rPr lang="ka-GE" sz="1200" b="1" kern="1200" baseline="0" dirty="0">
                          <a:solidFill>
                            <a:schemeClr val="tx1"/>
                          </a:solidFill>
                          <a:effectLst/>
                          <a:latin typeface="Sylfaen" pitchFamily="18" charset="0"/>
                          <a:ea typeface="+mn-ea"/>
                          <a:cs typeface="+mn-cs"/>
                        </a:rPr>
                        <a:t> საჭიროება </a:t>
                      </a:r>
                      <a:r>
                        <a:rPr lang="ka-GE" sz="1200" b="1" kern="1200" dirty="0">
                          <a:solidFill>
                            <a:schemeClr val="tx1"/>
                          </a:solidFill>
                          <a:effectLst/>
                          <a:latin typeface="Sylfaen" pitchFamily="18" charset="0"/>
                          <a:ea typeface="+mn-ea"/>
                          <a:cs typeface="+mn-cs"/>
                        </a:rPr>
                        <a:t>განსაკუთრებით ეხება ახალი კორონავირუსის სამკურნალო პრეპარატის შემუშავებასთან დაკავშირებულ სამეცნიერო პროგრესს; ქვემო ქართლში კი ­იმას, თუ როგორ უნდა იზრუნონ ოჯახის არასრულწლოვანი წევრ(ებ)ის განათლებაზე პანდემიის პირობებში.</a:t>
                      </a:r>
                    </a:p>
                    <a:p>
                      <a:pPr algn="ctr"/>
                      <a:endParaRPr lang="ka-GE" sz="1200" b="1" kern="1200" dirty="0">
                        <a:solidFill>
                          <a:schemeClr val="tx1"/>
                        </a:solidFill>
                        <a:effectLst/>
                        <a:latin typeface="Sylfaen" pitchFamily="18" charset="0"/>
                        <a:ea typeface="+mn-ea"/>
                        <a:cs typeface="+mn-cs"/>
                      </a:endParaRPr>
                    </a:p>
                    <a:p>
                      <a:pPr algn="ctr"/>
                      <a:r>
                        <a:rPr lang="ka-GE" sz="1200" b="1" kern="1200" dirty="0">
                          <a:solidFill>
                            <a:srgbClr val="C00000"/>
                          </a:solidFill>
                          <a:effectLst/>
                          <a:latin typeface="Sylfaen" pitchFamily="18" charset="0"/>
                          <a:ea typeface="+mn-ea"/>
                          <a:cs typeface="+mn-cs"/>
                        </a:rPr>
                        <a:t>კოვიდ-19-ის შესახებ საჭირო ინფორმაციის თვალსაზრისით, სამცხე-ჯავახეთის რეგიონში დასმული აქცენტები უფრო ახლოსაა (ქვემო ქართლთან შედარებით) საქართველოს მოსახლეობის მაჩვენებლებთან. საინტერესოა ერთი დეტალი: მგზავრობის შეზღუდვის დეტალების შესახებ ინფორმაციის მიღება,</a:t>
                      </a:r>
                      <a:r>
                        <a:rPr lang="ka-GE" sz="1200" b="1" kern="1200" baseline="0" dirty="0">
                          <a:solidFill>
                            <a:srgbClr val="C00000"/>
                          </a:solidFill>
                          <a:effectLst/>
                          <a:latin typeface="Sylfaen" pitchFamily="18" charset="0"/>
                          <a:ea typeface="+mn-ea"/>
                          <a:cs typeface="+mn-cs"/>
                        </a:rPr>
                        <a:t> ორივე რეგიონში, უფრო ნაკლებად აინტერესებთ, ვიდრე საქართველოს მოსახლეობაში.</a:t>
                      </a:r>
                      <a:endParaRPr lang="ka-GE" sz="1200" b="1" kern="1200" dirty="0">
                        <a:solidFill>
                          <a:srgbClr val="C00000"/>
                        </a:solidFill>
                        <a:effectLst/>
                        <a:latin typeface="Sylfaen" pitchFamily="18" charset="0"/>
                        <a:ea typeface="+mn-ea"/>
                        <a:cs typeface="+mn-cs"/>
                      </a:endParaRPr>
                    </a:p>
                    <a:p>
                      <a:pPr algn="ctr"/>
                      <a:endParaRPr lang="ka-GE" sz="14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847350788"/>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96922546"/>
              </p:ext>
            </p:extLst>
          </p:nvPr>
        </p:nvGraphicFramePr>
        <p:xfrm>
          <a:off x="152400" y="381000"/>
          <a:ext cx="3505200" cy="1173988"/>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rPr>
                        <a:t>გამოსავალი ჯანდაცვასთან</a:t>
                      </a:r>
                      <a:r>
                        <a:rPr lang="ka-GE" sz="1800" baseline="0" dirty="0">
                          <a:solidFill>
                            <a:schemeClr val="tx1"/>
                          </a:solidFill>
                          <a:effectLst/>
                          <a:latin typeface="Sylfaen" pitchFamily="18" charset="0"/>
                        </a:rPr>
                        <a:t> დაკავშირებული </a:t>
                      </a:r>
                      <a:r>
                        <a:rPr lang="ka-GE" sz="1800" dirty="0">
                          <a:solidFill>
                            <a:schemeClr val="tx1"/>
                          </a:solidFill>
                          <a:effectLst/>
                          <a:latin typeface="Sylfaen" pitchFamily="18" charset="0"/>
                        </a:rPr>
                        <a:t>გადაუდებელი ვითარებიდან</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80709148"/>
              </p:ext>
            </p:extLst>
          </p:nvPr>
        </p:nvGraphicFramePr>
        <p:xfrm>
          <a:off x="190500" y="1600200"/>
          <a:ext cx="3572608" cy="326136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latin typeface="Sylfaen" pitchFamily="18" charset="0"/>
                        </a:rPr>
                        <a:t> </a:t>
                      </a:r>
                      <a:r>
                        <a:rPr lang="en-US" sz="1600" b="1" kern="1200" dirty="0">
                          <a:solidFill>
                            <a:schemeClr val="lt1"/>
                          </a:solidFill>
                          <a:effectLst/>
                          <a:latin typeface="Sylfaen" pitchFamily="18" charset="0"/>
                          <a:ea typeface="+mn-ea"/>
                          <a:cs typeface="+mn-cs"/>
                        </a:rPr>
                        <a:t>თუკი მათ ან მათი ოჯახის წევრებს ისეთი სიმპტომები გაუჩნდებათ</a:t>
                      </a:r>
                      <a:r>
                        <a:rPr lang="ka-GE" sz="1600" b="1" kern="1200" dirty="0">
                          <a:solidFill>
                            <a:schemeClr val="lt1"/>
                          </a:solidFill>
                          <a:effectLst/>
                          <a:latin typeface="Sylfaen" pitchFamily="18" charset="0"/>
                          <a:ea typeface="+mn-ea"/>
                          <a:cs typeface="+mn-cs"/>
                        </a:rPr>
                        <a:t>, </a:t>
                      </a:r>
                      <a:r>
                        <a:rPr lang="en-US" sz="1600" b="1" kern="1200" dirty="0">
                          <a:solidFill>
                            <a:schemeClr val="lt1"/>
                          </a:solidFill>
                          <a:effectLst/>
                          <a:latin typeface="Sylfaen" pitchFamily="18" charset="0"/>
                          <a:ea typeface="+mn-ea"/>
                          <a:cs typeface="+mn-cs"/>
                        </a:rPr>
                        <a:t>როგორებიცაა სიცხე, ხველება, სუნთქვის პრობლემები და სხვა</a:t>
                      </a:r>
                      <a:r>
                        <a:rPr lang="ka-GE" sz="1600" b="1" kern="1200" dirty="0">
                          <a:solidFill>
                            <a:schemeClr val="lt1"/>
                          </a:solidFill>
                          <a:effectLst/>
                          <a:latin typeface="Sylfaen" pitchFamily="18" charset="0"/>
                          <a:ea typeface="+mn-ea"/>
                          <a:cs typeface="+mn-cs"/>
                        </a:rPr>
                        <a:t>, ორივე რეგიონის რესპონდენტების 74%-ზე მეტი გამოსავალს პოულობს 112-ის ცხელ ხაზზე დარეკვაში. </a:t>
                      </a:r>
                    </a:p>
                    <a:p>
                      <a:endParaRPr lang="ka-GE" sz="1600" b="1" kern="1200" dirty="0">
                        <a:solidFill>
                          <a:schemeClr val="lt1"/>
                        </a:solidFill>
                        <a:effectLst/>
                        <a:latin typeface="Sylfaen" pitchFamily="18" charset="0"/>
                        <a:ea typeface="+mn-ea"/>
                        <a:cs typeface="+mn-cs"/>
                      </a:endParaRPr>
                    </a:p>
                    <a:p>
                      <a:pPr algn="ctr"/>
                      <a:r>
                        <a:rPr lang="ka-GE" sz="1400" b="1" kern="1200" dirty="0">
                          <a:solidFill>
                            <a:srgbClr val="C00000"/>
                          </a:solidFill>
                          <a:effectLst/>
                          <a:latin typeface="Sylfaen" pitchFamily="18" charset="0"/>
                          <a:ea typeface="+mn-ea"/>
                          <a:cs typeface="+mn-cs"/>
                        </a:rPr>
                        <a:t>ჯანდაცვასთან</a:t>
                      </a:r>
                      <a:r>
                        <a:rPr lang="ka-GE" sz="1400" b="1" kern="1200" baseline="0" dirty="0">
                          <a:solidFill>
                            <a:srgbClr val="C00000"/>
                          </a:solidFill>
                          <a:effectLst/>
                          <a:latin typeface="Sylfaen" pitchFamily="18" charset="0"/>
                          <a:ea typeface="+mn-ea"/>
                          <a:cs typeface="+mn-cs"/>
                        </a:rPr>
                        <a:t> დაკავშირებულ გადაუდებელ ვითარებაში 112-ის ცხელ ხაზე დარეკვა ძირითადი გამოსავალია სამცხე-ჯავახეთსა და ქვემო ქართლში მცხოვრები მოსახლეობისთვის.</a:t>
                      </a:r>
                      <a:endParaRPr lang="ka-GE" sz="1400" b="1" kern="1200" dirty="0">
                        <a:solidFill>
                          <a:srgbClr val="C00000"/>
                        </a:solidFill>
                        <a:effectLst/>
                        <a:latin typeface="Sylfaen" pitchFamily="18" charset="0"/>
                        <a:ea typeface="+mn-ea"/>
                        <a:cs typeface="+mn-cs"/>
                      </a:endParaRPr>
                    </a:p>
                    <a:p>
                      <a:endParaRPr lang="en-US" sz="16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214478822"/>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4898112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rPr>
                        <a:t>გამოსავალი გადაუდებელი სოციალური ვითარებიდან</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6717923"/>
              </p:ext>
            </p:extLst>
          </p:nvPr>
        </p:nvGraphicFramePr>
        <p:xfrm>
          <a:off x="160421" y="1143000"/>
          <a:ext cx="3572608" cy="51206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300" b="1" kern="1200" dirty="0">
                          <a:solidFill>
                            <a:schemeClr val="lt1"/>
                          </a:solidFill>
                          <a:effectLst/>
                          <a:latin typeface="Sylfaen" pitchFamily="18" charset="0"/>
                          <a:ea typeface="+mn-ea"/>
                          <a:cs typeface="+mn-cs"/>
                        </a:rPr>
                        <a:t>მ</a:t>
                      </a:r>
                      <a:r>
                        <a:rPr lang="ka-GE" sz="1300" b="1" kern="1200" dirty="0">
                          <a:solidFill>
                            <a:schemeClr val="lt1"/>
                          </a:solidFill>
                          <a:effectLst/>
                          <a:latin typeface="Sylfaen" pitchFamily="18" charset="0"/>
                          <a:ea typeface="+mn-ea"/>
                          <a:cs typeface="+mn-cs"/>
                        </a:rPr>
                        <a:t>არაგთან და გადაადდილებასთან დაკავშირებული პრობლემების შემთხვევაში სამცხე-ჯავახეთში გამოკითხულთა 43% შეცდომით მიუთითებს 112-ის ცხელ ხაზზე დარეკვაზე, ხოლო 23% სწორად  მიუთითებს 144-ის ცხელ ხაზზე დარეკვაზე;</a:t>
                      </a:r>
                    </a:p>
                    <a:p>
                      <a:endParaRPr lang="ka-GE" sz="1300" b="1" kern="1200" dirty="0">
                        <a:solidFill>
                          <a:schemeClr val="lt1"/>
                        </a:solidFill>
                        <a:effectLst/>
                        <a:latin typeface="Sylfaen" pitchFamily="18" charset="0"/>
                        <a:ea typeface="+mn-ea"/>
                        <a:cs typeface="+mn-cs"/>
                      </a:endParaRPr>
                    </a:p>
                    <a:p>
                      <a:r>
                        <a:rPr lang="ka-GE" sz="1300" b="1" kern="1200" dirty="0">
                          <a:solidFill>
                            <a:schemeClr val="lt1"/>
                          </a:solidFill>
                          <a:effectLst/>
                          <a:latin typeface="Sylfaen" pitchFamily="18" charset="0"/>
                          <a:ea typeface="+mn-ea"/>
                          <a:cs typeface="+mn-cs"/>
                        </a:rPr>
                        <a:t>ქვემო ქართლის რესპონდენტების შემთხვევაში, არასწორ მითითებას (112-ის ცხელ ხაზზე დარეკვა) აკეთებს 37%, ხოლო სწორ მითითებას - მეხუთედი (144-ის ცხელ ხაზზე დარეკვა)</a:t>
                      </a:r>
                    </a:p>
                    <a:p>
                      <a:endParaRPr lang="ka-GE" sz="1300" b="1" kern="1200" dirty="0">
                        <a:solidFill>
                          <a:schemeClr val="lt1"/>
                        </a:solidFill>
                        <a:effectLst/>
                        <a:latin typeface="Sylfaen" pitchFamily="18" charset="0"/>
                        <a:ea typeface="+mn-ea"/>
                        <a:cs typeface="+mn-cs"/>
                      </a:endParaRPr>
                    </a:p>
                    <a:p>
                      <a:r>
                        <a:rPr lang="ka-GE" sz="1300" b="1" kern="1200" dirty="0">
                          <a:solidFill>
                            <a:schemeClr val="lt1"/>
                          </a:solidFill>
                          <a:effectLst/>
                          <a:latin typeface="Sylfaen" pitchFamily="18" charset="0"/>
                          <a:ea typeface="+mn-ea"/>
                          <a:cs typeface="+mn-cs"/>
                        </a:rPr>
                        <a:t>მათი წილი,</a:t>
                      </a:r>
                      <a:r>
                        <a:rPr lang="ka-GE" sz="1300" b="1" kern="1200" baseline="0" dirty="0">
                          <a:solidFill>
                            <a:schemeClr val="lt1"/>
                          </a:solidFill>
                          <a:effectLst/>
                          <a:latin typeface="Sylfaen" pitchFamily="18" charset="0"/>
                          <a:ea typeface="+mn-ea"/>
                          <a:cs typeface="+mn-cs"/>
                        </a:rPr>
                        <a:t> ვინც</a:t>
                      </a:r>
                      <a:r>
                        <a:rPr lang="ka-GE" sz="1300" b="1" kern="1200" dirty="0">
                          <a:solidFill>
                            <a:schemeClr val="lt1"/>
                          </a:solidFill>
                          <a:effectLst/>
                          <a:latin typeface="Sylfaen" pitchFamily="18" charset="0"/>
                          <a:ea typeface="+mn-ea"/>
                          <a:cs typeface="+mn-cs"/>
                        </a:rPr>
                        <a:t> ხსენებულ სიტუაციაში გამოსავლად პირველადი ჯგუფის წევრებისადმი მიმართვას ასახელებს, სამცხე-ჯავახეთში არის 18%, ხოლო ქვემო ქართლში - დაახლოებით მეოთხედი.</a:t>
                      </a:r>
                    </a:p>
                    <a:p>
                      <a:endParaRPr lang="ka-GE" sz="1400" b="1" kern="1200" dirty="0">
                        <a:solidFill>
                          <a:schemeClr val="lt1"/>
                        </a:solidFill>
                        <a:effectLst/>
                        <a:latin typeface="Sylfaen" pitchFamily="18" charset="0"/>
                        <a:ea typeface="+mn-ea"/>
                        <a:cs typeface="+mn-cs"/>
                      </a:endParaRPr>
                    </a:p>
                    <a:p>
                      <a:pPr algn="ctr"/>
                      <a:r>
                        <a:rPr lang="ka-GE" sz="1200" b="1" kern="1200" dirty="0">
                          <a:solidFill>
                            <a:srgbClr val="C00000"/>
                          </a:solidFill>
                          <a:effectLst/>
                          <a:latin typeface="Sylfaen" pitchFamily="18" charset="0"/>
                          <a:ea typeface="+mn-ea"/>
                          <a:cs typeface="+mn-cs"/>
                        </a:rPr>
                        <a:t>როგორც ირკვევა,</a:t>
                      </a:r>
                      <a:r>
                        <a:rPr lang="ka-GE" sz="1200" b="1" kern="1200" baseline="0" dirty="0">
                          <a:solidFill>
                            <a:srgbClr val="C00000"/>
                          </a:solidFill>
                          <a:effectLst/>
                          <a:latin typeface="Sylfaen" pitchFamily="18" charset="0"/>
                          <a:ea typeface="+mn-ea"/>
                          <a:cs typeface="+mn-cs"/>
                        </a:rPr>
                        <a:t> საქართველოს მოსახლეობა უკეთ ერკვევა (სამიზნე რეგიონების მოსახლეობასთან შედარებით), რომელ ცხელ ხაზზე უნდა დარეკონ, თუ მარაგთან ან გადაადგილებასთან დაკავშირებული გადაუდებელი პრობლემები წარმოიქმნა</a:t>
                      </a:r>
                      <a:r>
                        <a:rPr lang="ka-GE" sz="1400" b="1" kern="1200" baseline="0" dirty="0">
                          <a:solidFill>
                            <a:srgbClr val="C00000"/>
                          </a:solidFill>
                          <a:effectLst/>
                          <a:latin typeface="Sylfaen" pitchFamily="18" charset="0"/>
                          <a:ea typeface="+mn-ea"/>
                          <a:cs typeface="+mn-cs"/>
                        </a:rPr>
                        <a:t>.</a:t>
                      </a:r>
                    </a:p>
                    <a:p>
                      <a:pPr algn="ctr"/>
                      <a:endParaRPr lang="en-US" sz="14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939479084"/>
              </p:ext>
            </p:extLst>
          </p:nvPr>
        </p:nvGraphicFramePr>
        <p:xfrm>
          <a:off x="3810000" y="0"/>
          <a:ext cx="5334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66726005"/>
              </p:ext>
            </p:extLst>
          </p:nvPr>
        </p:nvGraphicFramePr>
        <p:xfrm>
          <a:off x="152400" y="1524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600" dirty="0">
                          <a:solidFill>
                            <a:schemeClr val="tx1"/>
                          </a:solidFill>
                          <a:effectLst/>
                          <a:latin typeface="Sylfaen" panose="010A0502050306030303" pitchFamily="18" charset="0"/>
                        </a:rPr>
                        <a:t>სტეიკჰოლდერების მიმართ ნდობა </a:t>
                      </a:r>
                      <a:endParaRPr lang="en-US" sz="1600" dirty="0">
                        <a:solidFill>
                          <a:schemeClr val="tx1"/>
                        </a:solidFill>
                        <a:effectLst/>
                        <a:latin typeface="Sylfaen" panose="010A05020503060303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15784418"/>
              </p:ext>
            </p:extLst>
          </p:nvPr>
        </p:nvGraphicFramePr>
        <p:xfrm>
          <a:off x="152400" y="914400"/>
          <a:ext cx="3572608" cy="57150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715000">
                <a:tc>
                  <a:txBody>
                    <a:bodyPr/>
                    <a:lstStyle/>
                    <a:p>
                      <a:r>
                        <a:rPr lang="ka-GE" sz="1200" b="1" kern="1200" dirty="0">
                          <a:solidFill>
                            <a:schemeClr val="lt1"/>
                          </a:solidFill>
                          <a:effectLst/>
                          <a:latin typeface="Sylfaen" pitchFamily="18" charset="0"/>
                          <a:ea typeface="+mn-ea"/>
                          <a:cs typeface="+mn-cs"/>
                        </a:rPr>
                        <a:t>ორივე რეგიონში სხვადასხვა სტეიკჰოლდერის მიმართ ნდობის საშუალო მაჩვენებლები მაღალია (</a:t>
                      </a:r>
                      <a:r>
                        <a:rPr lang="en-US" sz="1200" b="1" kern="1200" dirty="0">
                          <a:solidFill>
                            <a:schemeClr val="lt1"/>
                          </a:solidFill>
                          <a:effectLst/>
                          <a:latin typeface="Sylfaen" pitchFamily="18" charset="0"/>
                          <a:ea typeface="+mn-ea"/>
                          <a:cs typeface="+mn-cs"/>
                        </a:rPr>
                        <a:t>Mean </a:t>
                      </a:r>
                      <a:r>
                        <a:rPr lang="ka-GE" sz="1200" b="1" kern="1200" dirty="0">
                          <a:solidFill>
                            <a:schemeClr val="lt1"/>
                          </a:solidFill>
                          <a:effectLst/>
                          <a:latin typeface="Sylfaen" pitchFamily="18" charset="0"/>
                          <a:ea typeface="+mn-ea"/>
                          <a:cs typeface="+mn-cs"/>
                        </a:rPr>
                        <a:t>როგორც წესი</a:t>
                      </a:r>
                      <a:r>
                        <a:rPr lang="en-US" sz="1200" b="1" kern="1200" dirty="0">
                          <a:solidFill>
                            <a:schemeClr val="lt1"/>
                          </a:solidFill>
                          <a:effectLst/>
                          <a:latin typeface="Sylfaen" pitchFamily="18" charset="0"/>
                          <a:ea typeface="+mn-ea"/>
                          <a:cs typeface="+mn-cs"/>
                        </a:rPr>
                        <a:t> &gt; 5-</a:t>
                      </a:r>
                      <a:r>
                        <a:rPr lang="ka-GE" sz="1200" b="1" kern="1200" dirty="0">
                          <a:solidFill>
                            <a:schemeClr val="lt1"/>
                          </a:solidFill>
                          <a:effectLst/>
                          <a:latin typeface="Sylfaen" pitchFamily="18" charset="0"/>
                          <a:ea typeface="+mn-ea"/>
                          <a:cs typeface="+mn-cs"/>
                        </a:rPr>
                        <a:t>ზე). </a:t>
                      </a:r>
                    </a:p>
                    <a:p>
                      <a:endParaRPr lang="ka-GE" sz="1200" b="1" kern="1200" dirty="0">
                        <a:solidFill>
                          <a:schemeClr val="lt1"/>
                        </a:solidFill>
                        <a:effectLst/>
                        <a:latin typeface="Sylfaen" pitchFamily="18" charset="0"/>
                        <a:ea typeface="+mn-ea"/>
                        <a:cs typeface="+mn-cs"/>
                      </a:endParaRPr>
                    </a:p>
                    <a:p>
                      <a:r>
                        <a:rPr lang="ka-GE" sz="1200" b="1" kern="1200" dirty="0">
                          <a:solidFill>
                            <a:schemeClr val="lt1"/>
                          </a:solidFill>
                          <a:effectLst/>
                          <a:latin typeface="Sylfaen" pitchFamily="18" charset="0"/>
                          <a:ea typeface="+mn-ea"/>
                          <a:cs typeface="+mn-cs"/>
                        </a:rPr>
                        <a:t>სამცხე-ჯავახეთში ნდობის ყველაზე მაღალი მაჩვენებლებით გამოირჩევა:</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საავადმყოფოები, რომლებიც კორონავირუსით დაინფიცირებულ ადამიანებს მკურნალობენ;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NCDC</a:t>
                      </a:r>
                      <a:r>
                        <a:rPr lang="ka-GE" sz="1200" b="1" kern="1200" dirty="0">
                          <a:solidFill>
                            <a:schemeClr val="lt1"/>
                          </a:solidFill>
                          <a:effectLst/>
                          <a:latin typeface="Sylfaen" pitchFamily="18" charset="0"/>
                          <a:ea typeface="+mn-ea"/>
                          <a:cs typeface="+mn-cs"/>
                        </a:rPr>
                        <a:t>; </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ჯანდაცვის სამინისტრო</a:t>
                      </a:r>
                      <a:r>
                        <a:rPr lang="en-US" sz="1200" b="1" kern="1200" dirty="0">
                          <a:solidFill>
                            <a:schemeClr val="lt1"/>
                          </a:solidFill>
                          <a:effectLst/>
                          <a:latin typeface="Sylfaen" pitchFamily="18" charset="0"/>
                          <a:ea typeface="+mn-ea"/>
                          <a:cs typeface="+mn-cs"/>
                        </a:rPr>
                        <a:t>;</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კორონავირუსთან დაკავშირებული საკოორდინაციო საბჭო.</a:t>
                      </a:r>
                    </a:p>
                    <a:p>
                      <a:pPr marL="0" indent="0">
                        <a:buFont typeface="Arial" panose="020B0604020202020204" pitchFamily="34" charset="0"/>
                        <a:buNone/>
                      </a:pPr>
                      <a:endParaRPr lang="ka-GE" sz="1200" b="1" kern="1200" dirty="0">
                        <a:solidFill>
                          <a:schemeClr val="lt1"/>
                        </a:solidFill>
                        <a:effectLst/>
                        <a:latin typeface="Sylfaen" pitchFamily="18" charset="0"/>
                        <a:ea typeface="+mn-ea"/>
                        <a:cs typeface="+mn-cs"/>
                      </a:endParaRPr>
                    </a:p>
                    <a:p>
                      <a:pPr marL="0" indent="0">
                        <a:buFont typeface="Arial" panose="020B0604020202020204" pitchFamily="34" charset="0"/>
                        <a:buNone/>
                      </a:pPr>
                      <a:r>
                        <a:rPr lang="ka-GE" sz="1200" b="1" kern="1200" dirty="0">
                          <a:solidFill>
                            <a:schemeClr val="lt1"/>
                          </a:solidFill>
                          <a:effectLst/>
                          <a:latin typeface="Sylfaen" pitchFamily="18" charset="0"/>
                          <a:ea typeface="+mn-ea"/>
                          <a:cs typeface="+mn-cs"/>
                        </a:rPr>
                        <a:t>ქვემო ქართლში ნდობის ყველაზე მაღალი მაჩვენებლები აქვს:</a:t>
                      </a:r>
                      <a:endParaRPr lang="en-US"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 საავადმყოფოებს, რომელიც </a:t>
                      </a:r>
                      <a:r>
                        <a:rPr lang="ka-GE" sz="1200" b="1" kern="1200" dirty="0" err="1">
                          <a:solidFill>
                            <a:schemeClr val="lt1"/>
                          </a:solidFill>
                          <a:effectLst/>
                          <a:latin typeface="Sylfaen" pitchFamily="18" charset="0"/>
                          <a:ea typeface="+mn-ea"/>
                          <a:cs typeface="+mn-cs"/>
                        </a:rPr>
                        <a:t>კორონავირუსით</a:t>
                      </a:r>
                      <a:r>
                        <a:rPr lang="ka-GE" sz="1200" b="1" kern="1200" dirty="0">
                          <a:solidFill>
                            <a:schemeClr val="lt1"/>
                          </a:solidFill>
                          <a:effectLst/>
                          <a:latin typeface="Sylfaen" pitchFamily="18" charset="0"/>
                          <a:ea typeface="+mn-ea"/>
                          <a:cs typeface="+mn-cs"/>
                        </a:rPr>
                        <a:t> დაინფიცირებულ ადამიანებს მკურნალობენ;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NCDC</a:t>
                      </a:r>
                      <a:r>
                        <a:rPr lang="ka-GE" sz="1200" b="1" kern="1200" dirty="0">
                          <a:solidFill>
                            <a:schemeClr val="lt1"/>
                          </a:solidFill>
                          <a:effectLst/>
                          <a:latin typeface="Sylfaen" pitchFamily="18" charset="0"/>
                          <a:ea typeface="+mn-ea"/>
                          <a:cs typeface="+mn-cs"/>
                        </a:rPr>
                        <a:t>; </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ჯანდაცვის სამინისტროს;</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ადგილობრივი ხელისუფლებას.</a:t>
                      </a:r>
                      <a:endParaRPr lang="en-US"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r>
                        <a:rPr lang="ka-GE" sz="1200" b="1" kern="1200" dirty="0">
                          <a:solidFill>
                            <a:schemeClr val="lt1"/>
                          </a:solidFill>
                          <a:effectLst/>
                          <a:latin typeface="Sylfaen" pitchFamily="18" charset="0"/>
                          <a:ea typeface="+mn-ea"/>
                          <a:cs typeface="+mn-cs"/>
                        </a:rPr>
                        <a:t>ორივე რეგიონში ნდობის მაჩვენებლები ყველაზე დაბალია (თუმცა, კვლავ პოზიტიურ ველში თავსდება) კერძო კომპანიების/ბიზნესის მიმართ.</a:t>
                      </a:r>
                    </a:p>
                    <a:p>
                      <a:endParaRPr lang="ka-GE" sz="1200" b="1" kern="1200" dirty="0">
                        <a:solidFill>
                          <a:schemeClr val="lt1"/>
                        </a:solidFill>
                        <a:effectLst/>
                        <a:latin typeface="Sylfaen" pitchFamily="18" charset="0"/>
                        <a:ea typeface="+mn-ea"/>
                        <a:cs typeface="+mn-cs"/>
                      </a:endParaRPr>
                    </a:p>
                    <a:p>
                      <a:pPr algn="ctr"/>
                      <a:r>
                        <a:rPr lang="ka-GE" sz="1100" b="1" kern="1200" dirty="0">
                          <a:solidFill>
                            <a:srgbClr val="C00000"/>
                          </a:solidFill>
                          <a:effectLst/>
                          <a:latin typeface="Sylfaen" pitchFamily="18" charset="0"/>
                          <a:ea typeface="+mn-ea"/>
                          <a:cs typeface="+mn-cs"/>
                        </a:rPr>
                        <a:t>სტეიკჰოლდერების მიმართ ნდობის მაჩვენებლები სამიზნე რეგიონებში საქართელოს მოსახლეობაში გამოხატული ნდობის ხარისხის ანალოგიურია; თუმცა, საქართელოს მოსახლეობაში ნდობის ინტენსივობა კიდევ უფრო მაღალია.</a:t>
                      </a:r>
                      <a:endParaRPr lang="en-US" sz="11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298705840"/>
              </p:ext>
            </p:extLst>
          </p:nvPr>
        </p:nvGraphicFramePr>
        <p:xfrm>
          <a:off x="4572000" y="0"/>
          <a:ext cx="4572000" cy="3352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95943038"/>
              </p:ext>
            </p:extLst>
          </p:nvPr>
        </p:nvGraphicFramePr>
        <p:xfrm>
          <a:off x="186104" y="2286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600" dirty="0">
                          <a:solidFill>
                            <a:schemeClr val="tx1"/>
                          </a:solidFill>
                          <a:effectLst/>
                          <a:latin typeface="Sylfaen" pitchFamily="18" charset="0"/>
                          <a:ea typeface="+mn-ea"/>
                          <a:cs typeface="+mn-cs"/>
                        </a:rPr>
                        <a:t>მთავრობის</a:t>
                      </a:r>
                      <a:r>
                        <a:rPr lang="ka-GE" sz="1600" baseline="0" dirty="0">
                          <a:solidFill>
                            <a:schemeClr val="tx1"/>
                          </a:solidFill>
                          <a:effectLst/>
                          <a:latin typeface="Sylfaen" pitchFamily="18" charset="0"/>
                          <a:ea typeface="+mn-ea"/>
                          <a:cs typeface="+mn-cs"/>
                        </a:rPr>
                        <a:t> მიერ გატარებული ზომების ადეკვატურობის შეფასება</a:t>
                      </a:r>
                      <a:endParaRPr lang="en-US" sz="16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42415498"/>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600" b="1" kern="1200" dirty="0">
                          <a:solidFill>
                            <a:schemeClr val="lt1"/>
                          </a:solidFill>
                          <a:effectLst/>
                          <a:latin typeface="Sylfaen" pitchFamily="18" charset="0"/>
                          <a:ea typeface="+mn-ea"/>
                          <a:cs typeface="+mn-cs"/>
                        </a:rPr>
                        <a:t>მთავრობის მიერ გატარებული ზომების ადეკვატურობის შეფასებისას რესპოდენტების შეფასებები, ორივე რეგიონში, ძირითადად დადებითია.</a:t>
                      </a:r>
                      <a:endParaRPr lang="en-US" sz="1600" b="1" kern="1200" dirty="0">
                        <a:solidFill>
                          <a:schemeClr val="lt1"/>
                        </a:solidFill>
                        <a:effectLst/>
                        <a:latin typeface="Sylfaen" pitchFamily="18" charset="0"/>
                        <a:ea typeface="+mn-ea"/>
                        <a:cs typeface="+mn-cs"/>
                      </a:endParaRPr>
                    </a:p>
                    <a:p>
                      <a:endParaRPr lang="en-US" sz="1600" b="1" kern="1200" dirty="0">
                        <a:solidFill>
                          <a:schemeClr val="lt1"/>
                        </a:solidFill>
                        <a:effectLst/>
                        <a:latin typeface="Sylfaen" pitchFamily="18" charset="0"/>
                        <a:ea typeface="+mn-ea"/>
                        <a:cs typeface="+mn-cs"/>
                      </a:endParaRPr>
                    </a:p>
                    <a:p>
                      <a:r>
                        <a:rPr lang="ka-GE" sz="1600" b="1" kern="1200" baseline="0" dirty="0">
                          <a:solidFill>
                            <a:schemeClr val="lt1"/>
                          </a:solidFill>
                          <a:effectLst/>
                          <a:latin typeface="Sylfaen" pitchFamily="18" charset="0"/>
                          <a:ea typeface="+mn-ea"/>
                          <a:cs typeface="+mn-cs"/>
                        </a:rPr>
                        <a:t>თუმცა, მეორე მხრივ, რესპონდენტთა მოსაზრებები, ორივე რეგიონში, გაყოფილია იმასთან დაკავშირებით, არის თუ არა სახელმიწიფოს მიერ მიღებული ზომები გაზვიადებული. </a:t>
                      </a:r>
                    </a:p>
                    <a:p>
                      <a:endParaRPr lang="ka-GE" sz="1600" b="1" kern="1200" dirty="0">
                        <a:solidFill>
                          <a:schemeClr val="lt1"/>
                        </a:solidFill>
                        <a:effectLst/>
                        <a:latin typeface="Sylfaen" pitchFamily="18" charset="0"/>
                        <a:ea typeface="+mn-ea"/>
                        <a:cs typeface="+mn-cs"/>
                      </a:endParaRPr>
                    </a:p>
                    <a:p>
                      <a:pPr algn="ctr"/>
                      <a:r>
                        <a:rPr lang="ka-GE" sz="1400" b="1" kern="1200" dirty="0">
                          <a:solidFill>
                            <a:schemeClr val="tx1"/>
                          </a:solidFill>
                          <a:effectLst/>
                          <a:latin typeface="Sylfaen" pitchFamily="18" charset="0"/>
                          <a:ea typeface="+mn-ea"/>
                          <a:cs typeface="+mn-cs"/>
                        </a:rPr>
                        <a:t>ქვემო ქართლის რესპონდენტები უფრო მეტად აღიარებენ</a:t>
                      </a:r>
                      <a:r>
                        <a:rPr lang="ka-GE" sz="1400" b="1" kern="1200" baseline="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სახელმწიფოს მიერ გატარებული ზომების ადეკვატურობას, ვიდრე სამცხე-ჯავახეთის რესპონდენტები.</a:t>
                      </a:r>
                    </a:p>
                    <a:p>
                      <a:pPr algn="ctr"/>
                      <a:endParaRPr lang="ka-GE" sz="1400" b="1" kern="1200" dirty="0">
                        <a:solidFill>
                          <a:schemeClr val="tx1"/>
                        </a:solidFill>
                        <a:effectLst/>
                        <a:latin typeface="Sylfaen" pitchFamily="18" charset="0"/>
                        <a:ea typeface="+mn-ea"/>
                        <a:cs typeface="+mn-cs"/>
                      </a:endParaRPr>
                    </a:p>
                    <a:p>
                      <a:pPr algn="ctr"/>
                      <a:r>
                        <a:rPr lang="ka-GE" sz="1200" b="1" kern="1200" dirty="0">
                          <a:solidFill>
                            <a:srgbClr val="C00000"/>
                          </a:solidFill>
                          <a:effectLst/>
                          <a:latin typeface="Sylfaen" pitchFamily="18" charset="0"/>
                          <a:ea typeface="+mn-ea"/>
                          <a:cs typeface="+mn-cs"/>
                        </a:rPr>
                        <a:t>სახელმწიფოს მიერ მიღებული ზომების ადეკვატურობის თვალსაზრისით, საქართველოს</a:t>
                      </a:r>
                      <a:r>
                        <a:rPr lang="ka-GE" sz="1200" b="1" kern="1200" baseline="0" dirty="0">
                          <a:solidFill>
                            <a:srgbClr val="C00000"/>
                          </a:solidFill>
                          <a:effectLst/>
                          <a:latin typeface="Sylfaen" pitchFamily="18" charset="0"/>
                          <a:ea typeface="+mn-ea"/>
                          <a:cs typeface="+mn-cs"/>
                        </a:rPr>
                        <a:t> მოსახლეობის პოზიციასთან გაცილებით ახლოს აღმოჩნდა ქვემო ქართლი რესპონდენტთა შეფასება (სამცხე-ჯავახეთის მოსახლეობასთან შედარებით) </a:t>
                      </a: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2114621178"/>
              </p:ext>
            </p:extLst>
          </p:nvPr>
        </p:nvGraphicFramePr>
        <p:xfrm>
          <a:off x="4572000" y="3352800"/>
          <a:ext cx="4572000" cy="3505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9F5660B-F2C0-4D91-A99C-34E890AB09F9}"/>
              </a:ext>
            </a:extLst>
          </p:cNvPr>
          <p:cNvGraphicFramePr>
            <a:graphicFrameLocks noGrp="1"/>
          </p:cNvGraphicFramePr>
          <p:nvPr>
            <p:extLst>
              <p:ext uri="{D42A27DB-BD31-4B8C-83A1-F6EECF244321}">
                <p14:modId xmlns:p14="http://schemas.microsoft.com/office/powerpoint/2010/main" val="371921734"/>
              </p:ext>
            </p:extLst>
          </p:nvPr>
        </p:nvGraphicFramePr>
        <p:xfrm>
          <a:off x="152400" y="381000"/>
          <a:ext cx="8763000" cy="60960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მთავრობის</a:t>
                      </a:r>
                      <a:r>
                        <a:rPr lang="ka-GE" sz="1800" baseline="0" dirty="0">
                          <a:solidFill>
                            <a:schemeClr val="tx1"/>
                          </a:solidFill>
                          <a:effectLst/>
                          <a:latin typeface="Sylfaen" pitchFamily="18" charset="0"/>
                          <a:ea typeface="+mn-ea"/>
                          <a:cs typeface="+mn-cs"/>
                        </a:rPr>
                        <a:t> მიერ გატარებული ზომების ადეკვატურობის შეფასება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a:extLst>
              <a:ext uri="{FF2B5EF4-FFF2-40B4-BE49-F238E27FC236}">
                <a16:creationId xmlns:a16="http://schemas.microsoft.com/office/drawing/2014/main" id="{989A40B6-FC7C-42DA-89D2-916D87C716DC}"/>
              </a:ext>
            </a:extLst>
          </p:cNvPr>
          <p:cNvGraphicFramePr>
            <a:graphicFrameLocks noGrp="1"/>
          </p:cNvGraphicFramePr>
          <p:nvPr>
            <p:extLst>
              <p:ext uri="{D42A27DB-BD31-4B8C-83A1-F6EECF244321}">
                <p14:modId xmlns:p14="http://schemas.microsoft.com/office/powerpoint/2010/main" val="344566504"/>
              </p:ext>
            </p:extLst>
          </p:nvPr>
        </p:nvGraphicFramePr>
        <p:xfrm>
          <a:off x="152400" y="3383280"/>
          <a:ext cx="8763003" cy="3228368"/>
        </p:xfrm>
        <a:graphic>
          <a:graphicData uri="http://schemas.openxmlformats.org/drawingml/2006/table">
            <a:tbl>
              <a:tblPr firstRow="1" firstCol="1" bandRow="1">
                <a:tableStyleId>{5C22544A-7EE6-4342-B048-85BDC9FD1C3A}</a:tableStyleId>
              </a:tblPr>
              <a:tblGrid>
                <a:gridCol w="1447800">
                  <a:extLst>
                    <a:ext uri="{9D8B030D-6E8A-4147-A177-3AD203B41FA5}">
                      <a16:colId xmlns:a16="http://schemas.microsoft.com/office/drawing/2014/main" val="1898086770"/>
                    </a:ext>
                  </a:extLst>
                </a:gridCol>
                <a:gridCol w="821923">
                  <a:extLst>
                    <a:ext uri="{9D8B030D-6E8A-4147-A177-3AD203B41FA5}">
                      <a16:colId xmlns:a16="http://schemas.microsoft.com/office/drawing/2014/main" val="2672428309"/>
                    </a:ext>
                  </a:extLst>
                </a:gridCol>
                <a:gridCol w="1298656">
                  <a:extLst>
                    <a:ext uri="{9D8B030D-6E8A-4147-A177-3AD203B41FA5}">
                      <a16:colId xmlns:a16="http://schemas.microsoft.com/office/drawing/2014/main" val="251032798"/>
                    </a:ext>
                  </a:extLst>
                </a:gridCol>
                <a:gridCol w="1298656">
                  <a:extLst>
                    <a:ext uri="{9D8B030D-6E8A-4147-A177-3AD203B41FA5}">
                      <a16:colId xmlns:a16="http://schemas.microsoft.com/office/drawing/2014/main" val="2538664697"/>
                    </a:ext>
                  </a:extLst>
                </a:gridCol>
                <a:gridCol w="1298656">
                  <a:extLst>
                    <a:ext uri="{9D8B030D-6E8A-4147-A177-3AD203B41FA5}">
                      <a16:colId xmlns:a16="http://schemas.microsoft.com/office/drawing/2014/main" val="548224872"/>
                    </a:ext>
                  </a:extLst>
                </a:gridCol>
                <a:gridCol w="1298656">
                  <a:extLst>
                    <a:ext uri="{9D8B030D-6E8A-4147-A177-3AD203B41FA5}">
                      <a16:colId xmlns:a16="http://schemas.microsoft.com/office/drawing/2014/main" val="1025457571"/>
                    </a:ext>
                  </a:extLst>
                </a:gridCol>
                <a:gridCol w="1298656">
                  <a:extLst>
                    <a:ext uri="{9D8B030D-6E8A-4147-A177-3AD203B41FA5}">
                      <a16:colId xmlns:a16="http://schemas.microsoft.com/office/drawing/2014/main" val="334142292"/>
                    </a:ext>
                  </a:extLst>
                </a:gridCol>
              </a:tblGrid>
              <a:tr h="392428">
                <a:tc rowSpan="2">
                  <a:txBody>
                    <a:bodyPr/>
                    <a:lstStyle/>
                    <a:p>
                      <a:pPr marL="0" marR="0">
                        <a:lnSpc>
                          <a:spcPct val="107000"/>
                        </a:lnSpc>
                        <a:spcBef>
                          <a:spcPts val="0"/>
                        </a:spcBef>
                        <a:spcAft>
                          <a:spcPts val="800"/>
                        </a:spcAft>
                      </a:pPr>
                      <a:r>
                        <a:rPr lang="ka-GE" sz="1100" dirty="0">
                          <a:effectLst/>
                          <a:latin typeface="Sylfaen" pitchFamily="18" charset="0"/>
                        </a:rPr>
                        <a:t>სამცხე-ჯავახეთი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100" dirty="0">
                          <a:effectLst/>
                          <a:latin typeface="Sylfaen" pitchFamily="18" charset="0"/>
                        </a:rPr>
                        <a:t>სახელმწიფოს მიერ მიღებული ზომები ადეკვატურია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dirty="0">
                          <a:effectLst/>
                          <a:latin typeface="Sylfaen" pitchFamily="18" charset="0"/>
                        </a:rPr>
                        <a:t>სახელმწიფოს მიერ მიღებული ზომები გაზვიადებულია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95385264"/>
                  </a:ext>
                </a:extLst>
              </a:tr>
              <a:tr h="196008">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3051300175"/>
                  </a:ext>
                </a:extLst>
              </a:tr>
              <a:tr h="435994">
                <a:tc>
                  <a:txBody>
                    <a:bodyPr/>
                    <a:lstStyle/>
                    <a:p>
                      <a:pPr marL="0" marR="0">
                        <a:lnSpc>
                          <a:spcPct val="107000"/>
                        </a:lnSpc>
                        <a:spcBef>
                          <a:spcPts val="0"/>
                        </a:spcBef>
                        <a:spcAft>
                          <a:spcPts val="800"/>
                        </a:spcAft>
                      </a:pPr>
                      <a:r>
                        <a:rPr lang="ka-GE" sz="1050" dirty="0">
                          <a:effectLst/>
                          <a:latin typeface="Sylfaen" pitchFamily="18" charset="0"/>
                        </a:rPr>
                        <a:t>მთავრობის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-0.26 – -0.03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0.013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796198"/>
                  </a:ext>
                </a:extLst>
              </a:tr>
              <a:tr h="897769">
                <a:tc>
                  <a:txBody>
                    <a:bodyPr/>
                    <a:lstStyle/>
                    <a:p>
                      <a:pPr marL="0" marR="0">
                        <a:lnSpc>
                          <a:spcPct val="107000"/>
                        </a:lnSpc>
                        <a:spcBef>
                          <a:spcPts val="0"/>
                        </a:spcBef>
                        <a:spcAft>
                          <a:spcPts val="800"/>
                        </a:spcAft>
                      </a:pPr>
                      <a:r>
                        <a:rPr lang="ka-GE" sz="1050" dirty="0">
                          <a:effectLst/>
                          <a:latin typeface="Sylfaen" pitchFamily="18" charset="0"/>
                        </a:rPr>
                        <a:t>მედიის მიერ ვირუსის გაზვიადებული წარმოჩენის აღქმა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-0.31 – -0.09</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extLst>
                  <a:ext uri="{0D108BD9-81ED-4DB2-BD59-A6C34878D82A}">
                    <a16:rowId xmlns:a16="http://schemas.microsoft.com/office/drawing/2014/main" val="4193976392"/>
                  </a:ext>
                </a:extLst>
              </a:tr>
              <a:tr h="560376">
                <a:tc>
                  <a:txBody>
                    <a:bodyPr/>
                    <a:lstStyle/>
                    <a:p>
                      <a:pPr marL="0" marR="0">
                        <a:lnSpc>
                          <a:spcPct val="107000"/>
                        </a:lnSpc>
                        <a:spcBef>
                          <a:spcPts val="0"/>
                        </a:spcBef>
                        <a:spcAft>
                          <a:spcPts val="800"/>
                        </a:spcAft>
                        <a:tabLst>
                          <a:tab pos="2059940" algn="r"/>
                        </a:tabLst>
                      </a:pPr>
                      <a:r>
                        <a:rPr lang="ka-GE" sz="1050">
                          <a:effectLst/>
                          <a:latin typeface="Sylfaen" pitchFamily="18" charset="0"/>
                        </a:rPr>
                        <a:t>ვირუსის მოახლოების განცდა</a:t>
                      </a:r>
                      <a:r>
                        <a:rPr lang="en-US" sz="105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-0.28 – -0.06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186240163"/>
                  </a:ext>
                </a:extLst>
              </a:tr>
              <a:tr h="745793">
                <a:tc>
                  <a:txBody>
                    <a:bodyPr/>
                    <a:lstStyle/>
                    <a:p>
                      <a:pPr marL="0" marR="0">
                        <a:lnSpc>
                          <a:spcPct val="107000"/>
                        </a:lnSpc>
                        <a:spcBef>
                          <a:spcPts val="0"/>
                        </a:spcBef>
                        <a:spcAft>
                          <a:spcPts val="800"/>
                        </a:spcAft>
                      </a:pPr>
                      <a:r>
                        <a:rPr lang="ka-GE" sz="1050">
                          <a:effectLst/>
                          <a:latin typeface="Sylfaen" pitchFamily="18" charset="0"/>
                        </a:rPr>
                        <a:t>კოვიდ19-ის გავრცელება აღიქმება სწრაფად</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-0.19</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-0.31 – -0.08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249745965"/>
                  </a:ext>
                </a:extLst>
              </a:tr>
            </a:tbl>
          </a:graphicData>
        </a:graphic>
      </p:graphicFrame>
      <p:graphicFrame>
        <p:nvGraphicFramePr>
          <p:cNvPr id="7" name="Table 6">
            <a:extLst>
              <a:ext uri="{FF2B5EF4-FFF2-40B4-BE49-F238E27FC236}">
                <a16:creationId xmlns:a16="http://schemas.microsoft.com/office/drawing/2014/main" id="{B70E640F-6677-43B1-9ACF-911CF49B3896}"/>
              </a:ext>
            </a:extLst>
          </p:cNvPr>
          <p:cNvGraphicFramePr>
            <a:graphicFrameLocks noGrp="1"/>
          </p:cNvGraphicFramePr>
          <p:nvPr>
            <p:extLst>
              <p:ext uri="{D42A27DB-BD31-4B8C-83A1-F6EECF244321}">
                <p14:modId xmlns:p14="http://schemas.microsoft.com/office/powerpoint/2010/main" val="65646733"/>
              </p:ext>
            </p:extLst>
          </p:nvPr>
        </p:nvGraphicFramePr>
        <p:xfrm>
          <a:off x="342900" y="990600"/>
          <a:ext cx="8382000" cy="2133600"/>
        </p:xfrm>
        <a:graphic>
          <a:graphicData uri="http://schemas.openxmlformats.org/drawingml/2006/table">
            <a:tbl>
              <a:tblPr firstRow="1" firstCol="1" bandRow="1">
                <a:tableStyleId>{5C22544A-7EE6-4342-B048-85BDC9FD1C3A}</a:tableStyleId>
              </a:tblPr>
              <a:tblGrid>
                <a:gridCol w="8382000">
                  <a:extLst>
                    <a:ext uri="{9D8B030D-6E8A-4147-A177-3AD203B41FA5}">
                      <a16:colId xmlns:a16="http://schemas.microsoft.com/office/drawing/2014/main" val="3901855696"/>
                    </a:ext>
                  </a:extLst>
                </a:gridCol>
              </a:tblGrid>
              <a:tr h="2133600">
                <a:tc>
                  <a:txBody>
                    <a:bodyPr/>
                    <a:lstStyle/>
                    <a:p>
                      <a:pPr lvl="0"/>
                      <a:r>
                        <a:rPr lang="ka-GE" sz="1400" b="1" u="sng" kern="1200" dirty="0">
                          <a:solidFill>
                            <a:schemeClr val="tx1"/>
                          </a:solidFill>
                          <a:effectLst/>
                          <a:latin typeface="Sylfaen" pitchFamily="18" charset="0"/>
                          <a:ea typeface="+mn-ea"/>
                          <a:cs typeface="+mn-cs"/>
                        </a:rPr>
                        <a:t>სამცხე-ჯავახეთი: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მძაფრია ვირუსის სწრაფად გავრცელების განცდა, მით უფრო  მაღალია მთავრობის მიერ გატარებული ზომების ადეკვატურობის აღქმა; </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მაღალია მთავრობის მიმართ ნდობა, მით უფრო ნაკლებად გაზვიადებულად აღიქმება რესპონდენტებისთვის მთავრობის მიერ გატარებული საპრევენციო ზომები;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იმატებს რესპონდენტებში ვირუსის მოახლოების განცდა, მით უფრო ნაკლებად გაზვიადებულად აღიქმება მათთვის მთავრობის მიერ მიღებული ზომები;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 რომლებიც</a:t>
                      </a:r>
                      <a:r>
                        <a:rPr lang="en-US" sz="1400" b="1" kern="120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ფიქრობენ, რომ მედიასაშუალებები გაზვიადებულად აშუქებენ ვირუსს, მთავრობის მიერ გატარებულ ზომებს ნაკლებად მიიჩნევენ ადეკვატურად</a:t>
                      </a:r>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28336755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822F6263-50DB-46BA-8F20-C0C0CF8843CB}"/>
              </a:ext>
            </a:extLst>
          </p:cNvPr>
          <p:cNvGraphicFramePr>
            <a:graphicFrameLocks noGrp="1"/>
          </p:cNvGraphicFramePr>
          <p:nvPr>
            <p:extLst>
              <p:ext uri="{D42A27DB-BD31-4B8C-83A1-F6EECF244321}">
                <p14:modId xmlns:p14="http://schemas.microsoft.com/office/powerpoint/2010/main" val="1569434514"/>
              </p:ext>
            </p:extLst>
          </p:nvPr>
        </p:nvGraphicFramePr>
        <p:xfrm>
          <a:off x="152400" y="381000"/>
          <a:ext cx="8763000" cy="60960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მთავრობის</a:t>
                      </a:r>
                      <a:r>
                        <a:rPr lang="ka-GE" sz="1800" baseline="0" dirty="0">
                          <a:solidFill>
                            <a:schemeClr val="tx1"/>
                          </a:solidFill>
                          <a:effectLst/>
                          <a:latin typeface="Sylfaen" pitchFamily="18" charset="0"/>
                          <a:ea typeface="+mn-ea"/>
                          <a:cs typeface="+mn-cs"/>
                        </a:rPr>
                        <a:t> მიერ გატარებული ზომების ადეკვატურობის შეფასება (რეგრესიული ანალიზი)</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a:extLst>
              <a:ext uri="{FF2B5EF4-FFF2-40B4-BE49-F238E27FC236}">
                <a16:creationId xmlns:a16="http://schemas.microsoft.com/office/drawing/2014/main" id="{2FE63032-172E-4BF5-AAE6-E895D1771372}"/>
              </a:ext>
            </a:extLst>
          </p:cNvPr>
          <p:cNvGraphicFramePr>
            <a:graphicFrameLocks noGrp="1"/>
          </p:cNvGraphicFramePr>
          <p:nvPr>
            <p:extLst>
              <p:ext uri="{D42A27DB-BD31-4B8C-83A1-F6EECF244321}">
                <p14:modId xmlns:p14="http://schemas.microsoft.com/office/powerpoint/2010/main" val="367879740"/>
              </p:ext>
            </p:extLst>
          </p:nvPr>
        </p:nvGraphicFramePr>
        <p:xfrm>
          <a:off x="152400" y="1219200"/>
          <a:ext cx="8763000" cy="243840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3901855696"/>
                    </a:ext>
                  </a:extLst>
                </a:gridCol>
              </a:tblGrid>
              <a:tr h="2209800">
                <a:tc>
                  <a:txBody>
                    <a:bodyPr/>
                    <a:lstStyle/>
                    <a:p>
                      <a:pPr lvl="0"/>
                      <a:r>
                        <a:rPr lang="ka-GE" sz="1400" b="1" u="sng" kern="1200" dirty="0">
                          <a:solidFill>
                            <a:schemeClr val="tx1"/>
                          </a:solidFill>
                          <a:effectLst/>
                          <a:latin typeface="Sylfaen" pitchFamily="18" charset="0"/>
                          <a:ea typeface="+mn-ea"/>
                          <a:cs typeface="+mn-cs"/>
                        </a:rPr>
                        <a:t>ქვემო ქართლი: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ხშირად იყენებენ მედია საშუალებებს, მით უფრო მაღალია მთავრობის მიერ გატარებული ზომების</a:t>
                      </a:r>
                      <a:r>
                        <a:rPr lang="ka-GE" sz="1400" b="1" kern="1200" baseline="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ადეკვატურობის აღქმა.</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მაღალია მთავრობის მიმართ ნდობა, მით უფრო ნაკლებად გაზვიადებულად აღიქმება რესპონდენტებისთვის მთავრობის მიერ გატარებული </a:t>
                      </a:r>
                      <a:r>
                        <a:rPr lang="ka-GE" sz="1400" b="1" kern="1200" dirty="0" err="1">
                          <a:solidFill>
                            <a:schemeClr val="tx1"/>
                          </a:solidFill>
                          <a:effectLst/>
                          <a:latin typeface="Sylfaen" pitchFamily="18" charset="0"/>
                          <a:ea typeface="+mn-ea"/>
                          <a:cs typeface="+mn-cs"/>
                        </a:rPr>
                        <a:t>საპრევენციო</a:t>
                      </a:r>
                      <a:r>
                        <a:rPr lang="ka-GE" sz="1400" b="1" kern="1200" dirty="0">
                          <a:solidFill>
                            <a:schemeClr val="tx1"/>
                          </a:solidFill>
                          <a:effectLst/>
                          <a:latin typeface="Sylfaen" pitchFamily="18" charset="0"/>
                          <a:ea typeface="+mn-ea"/>
                          <a:cs typeface="+mn-cs"/>
                        </a:rPr>
                        <a:t> ზომები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მძაფრია ადამიანებში ვირუსის მოახლოების განცდა, მით უფრო ნაკლებად გაზვიადებულად აღიქმება მათთვის მთავრობის მიერ მიღებული ზომები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 რომლებიც</a:t>
                      </a:r>
                      <a:r>
                        <a:rPr lang="en-US" sz="1400" b="1" kern="120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ფიქრობენ, რომ მედიასაშუალებები გაზვიადებულად აშუქებენ ვირუსს, მთავრობის მიერ გატარებულ ზომებს ნაკლებად მიიჩნევენ ადეკვატურად</a:t>
                      </a:r>
                    </a:p>
                    <a:p>
                      <a:pPr marL="285750" lvl="0" indent="-285750">
                        <a:buFont typeface="Arial" panose="020B0604020202020204" pitchFamily="34" charset="0"/>
                        <a:buChar char="•"/>
                      </a:pPr>
                      <a:endParaRPr lang="en-US" sz="1400" b="1" kern="1200" dirty="0">
                        <a:solidFill>
                          <a:schemeClr val="tx1"/>
                        </a:solidFill>
                        <a:effectLst/>
                        <a:latin typeface="Sylfaen" pitchFamily="18" charset="0"/>
                        <a:ea typeface="+mn-ea"/>
                        <a:cs typeface="+mn-cs"/>
                      </a:endParaRPr>
                    </a:p>
                    <a:p>
                      <a:pPr lvl="0"/>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6" name="Table 5">
            <a:extLst>
              <a:ext uri="{FF2B5EF4-FFF2-40B4-BE49-F238E27FC236}">
                <a16:creationId xmlns:a16="http://schemas.microsoft.com/office/drawing/2014/main" id="{450933C9-FF89-4A86-948C-FD210AA1D76B}"/>
              </a:ext>
            </a:extLst>
          </p:cNvPr>
          <p:cNvGraphicFramePr>
            <a:graphicFrameLocks noGrp="1"/>
          </p:cNvGraphicFramePr>
          <p:nvPr>
            <p:extLst>
              <p:ext uri="{D42A27DB-BD31-4B8C-83A1-F6EECF244321}">
                <p14:modId xmlns:p14="http://schemas.microsoft.com/office/powerpoint/2010/main" val="3574283481"/>
              </p:ext>
            </p:extLst>
          </p:nvPr>
        </p:nvGraphicFramePr>
        <p:xfrm>
          <a:off x="304800" y="3429000"/>
          <a:ext cx="8610599" cy="2667909"/>
        </p:xfrm>
        <a:graphic>
          <a:graphicData uri="http://schemas.openxmlformats.org/drawingml/2006/table">
            <a:tbl>
              <a:tblPr firstRow="1" firstCol="1" bandRow="1">
                <a:tableStyleId>{5C22544A-7EE6-4342-B048-85BDC9FD1C3A}</a:tableStyleId>
              </a:tblPr>
              <a:tblGrid>
                <a:gridCol w="1991562">
                  <a:extLst>
                    <a:ext uri="{9D8B030D-6E8A-4147-A177-3AD203B41FA5}">
                      <a16:colId xmlns:a16="http://schemas.microsoft.com/office/drawing/2014/main" val="2162952502"/>
                    </a:ext>
                  </a:extLst>
                </a:gridCol>
                <a:gridCol w="1284023">
                  <a:extLst>
                    <a:ext uri="{9D8B030D-6E8A-4147-A177-3AD203B41FA5}">
                      <a16:colId xmlns:a16="http://schemas.microsoft.com/office/drawing/2014/main" val="2624601336"/>
                    </a:ext>
                  </a:extLst>
                </a:gridCol>
                <a:gridCol w="1284023">
                  <a:extLst>
                    <a:ext uri="{9D8B030D-6E8A-4147-A177-3AD203B41FA5}">
                      <a16:colId xmlns:a16="http://schemas.microsoft.com/office/drawing/2014/main" val="630871983"/>
                    </a:ext>
                  </a:extLst>
                </a:gridCol>
                <a:gridCol w="778527">
                  <a:extLst>
                    <a:ext uri="{9D8B030D-6E8A-4147-A177-3AD203B41FA5}">
                      <a16:colId xmlns:a16="http://schemas.microsoft.com/office/drawing/2014/main" val="1305112338"/>
                    </a:ext>
                  </a:extLst>
                </a:gridCol>
                <a:gridCol w="1230977">
                  <a:extLst>
                    <a:ext uri="{9D8B030D-6E8A-4147-A177-3AD203B41FA5}">
                      <a16:colId xmlns:a16="http://schemas.microsoft.com/office/drawing/2014/main" val="737466537"/>
                    </a:ext>
                  </a:extLst>
                </a:gridCol>
                <a:gridCol w="1230977">
                  <a:extLst>
                    <a:ext uri="{9D8B030D-6E8A-4147-A177-3AD203B41FA5}">
                      <a16:colId xmlns:a16="http://schemas.microsoft.com/office/drawing/2014/main" val="4020015269"/>
                    </a:ext>
                  </a:extLst>
                </a:gridCol>
                <a:gridCol w="810510">
                  <a:extLst>
                    <a:ext uri="{9D8B030D-6E8A-4147-A177-3AD203B41FA5}">
                      <a16:colId xmlns:a16="http://schemas.microsoft.com/office/drawing/2014/main" val="2283523577"/>
                    </a:ext>
                  </a:extLst>
                </a:gridCol>
              </a:tblGrid>
              <a:tr h="338906">
                <a:tc rowSpan="2">
                  <a:txBody>
                    <a:bodyPr/>
                    <a:lstStyle/>
                    <a:p>
                      <a:pPr marL="0" marR="0">
                        <a:lnSpc>
                          <a:spcPct val="107000"/>
                        </a:lnSpc>
                        <a:spcBef>
                          <a:spcPts val="0"/>
                        </a:spcBef>
                        <a:spcAft>
                          <a:spcPts val="800"/>
                        </a:spcAft>
                      </a:pPr>
                      <a:r>
                        <a:rPr lang="ka-GE" sz="1100" dirty="0">
                          <a:effectLst/>
                          <a:latin typeface="Sylfaen" pitchFamily="18" charset="0"/>
                        </a:rPr>
                        <a:t>ქვემო ქართლი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100" kern="1200" dirty="0">
                          <a:effectLst/>
                          <a:latin typeface="Sylfaen" pitchFamily="18" charset="0"/>
                        </a:rPr>
                        <a:t>სახელმწიფოს მიერ მიღებული ზომები ადეკვატურია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kern="1200" dirty="0">
                          <a:effectLst/>
                          <a:latin typeface="Sylfaen" pitchFamily="18" charset="0"/>
                        </a:rPr>
                        <a:t>სახელმწიფოს მიერ მიღებული ზომები გაზვიადებულია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82111141"/>
                  </a:ext>
                </a:extLst>
              </a:tr>
              <a:tr h="194221">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459940763"/>
                  </a:ext>
                </a:extLst>
              </a:tr>
              <a:tr h="459715">
                <a:tc>
                  <a:txBody>
                    <a:bodyPr/>
                    <a:lstStyle/>
                    <a:p>
                      <a:pPr marL="0" marR="0">
                        <a:lnSpc>
                          <a:spcPct val="107000"/>
                        </a:lnSpc>
                        <a:spcBef>
                          <a:spcPts val="0"/>
                        </a:spcBef>
                        <a:spcAft>
                          <a:spcPts val="800"/>
                        </a:spcAft>
                      </a:pPr>
                      <a:r>
                        <a:rPr lang="ka-GE" sz="1050" dirty="0">
                          <a:effectLst/>
                          <a:latin typeface="Sylfaen" pitchFamily="18" charset="0"/>
                        </a:rPr>
                        <a:t>მთავრობის მიმართ ნდობა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0.14 – 0.37</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-0.38 – -0.14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46819635"/>
                  </a:ext>
                </a:extLst>
              </a:tr>
              <a:tr h="681851">
                <a:tc>
                  <a:txBody>
                    <a:bodyPr/>
                    <a:lstStyle/>
                    <a:p>
                      <a:pPr marL="0" marR="0">
                        <a:lnSpc>
                          <a:spcPct val="107000"/>
                        </a:lnSpc>
                        <a:spcBef>
                          <a:spcPts val="0"/>
                        </a:spcBef>
                        <a:spcAft>
                          <a:spcPts val="800"/>
                        </a:spcAft>
                      </a:pPr>
                      <a:r>
                        <a:rPr lang="ka-GE" sz="1050" dirty="0">
                          <a:effectLst/>
                          <a:latin typeface="Sylfaen" pitchFamily="18" charset="0"/>
                        </a:rPr>
                        <a:t>მედია საშუალებების გამოყენების სიხშირე</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0.33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0.21 – 0.44</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extLst>
                  <a:ext uri="{0D108BD9-81ED-4DB2-BD59-A6C34878D82A}">
                    <a16:rowId xmlns:a16="http://schemas.microsoft.com/office/drawing/2014/main" val="126818780"/>
                  </a:ext>
                </a:extLst>
              </a:tr>
              <a:tr h="483948">
                <a:tc>
                  <a:txBody>
                    <a:bodyPr/>
                    <a:lstStyle/>
                    <a:p>
                      <a:pPr marL="0" marR="0">
                        <a:lnSpc>
                          <a:spcPct val="107000"/>
                        </a:lnSpc>
                        <a:spcBef>
                          <a:spcPts val="0"/>
                        </a:spcBef>
                        <a:spcAft>
                          <a:spcPts val="800"/>
                        </a:spcAft>
                      </a:pPr>
                      <a:r>
                        <a:rPr lang="ka-GE" sz="1050">
                          <a:effectLst/>
                          <a:latin typeface="Sylfaen" pitchFamily="18" charset="0"/>
                        </a:rPr>
                        <a:t>მედიის მიერ ვირუსის გაზვიადებული წარმოჩენის აღქმა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-0.34 – -0.13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0.26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0.14 – 0.38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951925142"/>
                  </a:ext>
                </a:extLst>
              </a:tr>
              <a:tr h="440709">
                <a:tc>
                  <a:txBody>
                    <a:bodyPr/>
                    <a:lstStyle/>
                    <a:p>
                      <a:pPr marL="0" marR="0">
                        <a:lnSpc>
                          <a:spcPct val="107000"/>
                        </a:lnSpc>
                        <a:spcBef>
                          <a:spcPts val="0"/>
                        </a:spcBef>
                        <a:spcAft>
                          <a:spcPts val="800"/>
                        </a:spcAft>
                        <a:tabLst>
                          <a:tab pos="2059940" algn="r"/>
                        </a:tabLst>
                      </a:pPr>
                      <a:r>
                        <a:rPr lang="ka-GE" sz="1050" dirty="0">
                          <a:effectLst/>
                          <a:latin typeface="Sylfaen" pitchFamily="18" charset="0"/>
                        </a:rPr>
                        <a:t>ვირუსის მოახლოების განცდა</a:t>
                      </a: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-0.21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-0.33 – -0.09</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86366406"/>
                  </a:ext>
                </a:extLst>
              </a:tr>
            </a:tbl>
          </a:graphicData>
        </a:graphic>
      </p:graphicFrame>
    </p:spTree>
    <p:extLst>
      <p:ext uri="{BB962C8B-B14F-4D97-AF65-F5344CB8AC3E}">
        <p14:creationId xmlns:p14="http://schemas.microsoft.com/office/powerpoint/2010/main" val="2874974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38641110"/>
              </p:ext>
            </p:extLst>
          </p:nvPr>
        </p:nvGraphicFramePr>
        <p:xfrm>
          <a:off x="4419600" y="0"/>
          <a:ext cx="4724400" cy="3429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35449627"/>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დასაქმების</a:t>
                      </a:r>
                      <a:r>
                        <a:rPr lang="ka-GE" sz="1800" baseline="0" dirty="0">
                          <a:solidFill>
                            <a:schemeClr val="tx1"/>
                          </a:solidFill>
                          <a:effectLst/>
                          <a:latin typeface="Sylfaen" pitchFamily="18" charset="0"/>
                        </a:rPr>
                        <a:t> მდგომარეობა</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59860247"/>
              </p:ext>
            </p:extLst>
          </p:nvPr>
        </p:nvGraphicFramePr>
        <p:xfrm>
          <a:off x="161192" y="1219200"/>
          <a:ext cx="4038600" cy="3822383"/>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ka-GE" sz="1400" b="1" kern="1200" dirty="0">
                          <a:solidFill>
                            <a:schemeClr val="lt1"/>
                          </a:solidFill>
                          <a:effectLst/>
                          <a:latin typeface="Sylfaen" pitchFamily="18" charset="0"/>
                          <a:ea typeface="+mn-ea"/>
                          <a:cs typeface="+mn-cs"/>
                        </a:rPr>
                        <a:t>როგორც</a:t>
                      </a:r>
                      <a:r>
                        <a:rPr lang="ka-GE" sz="1400" b="1" kern="1200" baseline="0" dirty="0">
                          <a:solidFill>
                            <a:schemeClr val="lt1"/>
                          </a:solidFill>
                          <a:effectLst/>
                          <a:latin typeface="Sylfaen" pitchFamily="18" charset="0"/>
                          <a:ea typeface="+mn-ea"/>
                          <a:cs typeface="+mn-cs"/>
                        </a:rPr>
                        <a:t> სამცხე-ჯავახეთში (56%), ასევე, ქვემო ქართლში (53%) გამოკითხულთა უმრავლესობა აცხადებს, რომ </a:t>
                      </a:r>
                      <a:r>
                        <a:rPr lang="ka-GE" sz="1400" b="1" kern="1200" dirty="0">
                          <a:solidFill>
                            <a:schemeClr val="lt1"/>
                          </a:solidFill>
                          <a:effectLst/>
                          <a:latin typeface="Sylfaen" pitchFamily="18" charset="0"/>
                          <a:ea typeface="+mn-ea"/>
                          <a:cs typeface="+mn-cs"/>
                        </a:rPr>
                        <a:t>გამოკითხვის მომენტისთვის ანაზღაურებადი სამსახური არ გააჩნია. </a:t>
                      </a:r>
                    </a:p>
                    <a:p>
                      <a:pPr marL="0" marR="0" indent="0" algn="just" defTabSz="914400" rtl="0" eaLnBrk="1" fontAlgn="auto" latinLnBrk="0" hangingPunct="1">
                        <a:lnSpc>
                          <a:spcPct val="107000"/>
                        </a:lnSpc>
                        <a:spcBef>
                          <a:spcPts val="0"/>
                        </a:spcBef>
                        <a:spcAft>
                          <a:spcPts val="800"/>
                        </a:spcAft>
                        <a:buClrTx/>
                        <a:buSzTx/>
                        <a:buFontTx/>
                        <a:buNone/>
                        <a:tabLst/>
                        <a:defRPr/>
                      </a:pPr>
                      <a:endParaRPr lang="ka-GE" sz="1400" b="1" dirty="0">
                        <a:latin typeface="Sylfaen" pitchFamily="18" charset="0"/>
                        <a:ea typeface="Calibri" panose="020F0502020204030204" pitchFamily="34" charset="0"/>
                        <a:cs typeface="Calibri" panose="020F0502020204030204" pitchFamily="34" charset="0"/>
                      </a:endParaRPr>
                    </a:p>
                    <a:p>
                      <a:pPr marL="0" marR="0" indent="0" algn="just" defTabSz="914400" rtl="0" eaLnBrk="1" fontAlgn="auto" latinLnBrk="0" hangingPunct="1">
                        <a:lnSpc>
                          <a:spcPct val="107000"/>
                        </a:lnSpc>
                        <a:spcBef>
                          <a:spcPts val="0"/>
                        </a:spcBef>
                        <a:spcAft>
                          <a:spcPts val="800"/>
                        </a:spcAft>
                        <a:buClrTx/>
                        <a:buSzTx/>
                        <a:buFontTx/>
                        <a:buNone/>
                        <a:tabLst/>
                        <a:defRPr/>
                      </a:pPr>
                      <a:r>
                        <a:rPr lang="ka-GE" sz="1400" b="1" dirty="0">
                          <a:latin typeface="Sylfaen" pitchFamily="18" charset="0"/>
                          <a:ea typeface="Calibri" panose="020F0502020204030204" pitchFamily="34" charset="0"/>
                          <a:cs typeface="Calibri" panose="020F0502020204030204" pitchFamily="34" charset="0"/>
                        </a:rPr>
                        <a:t>იმ რესპონდენტთა წილი,</a:t>
                      </a:r>
                      <a:r>
                        <a:rPr lang="ka-GE" sz="1400" b="1" baseline="0" dirty="0">
                          <a:latin typeface="Sylfaen" pitchFamily="18" charset="0"/>
                          <a:ea typeface="Calibri" panose="020F0502020204030204" pitchFamily="34" charset="0"/>
                          <a:cs typeface="Calibri" panose="020F0502020204030204" pitchFamily="34" charset="0"/>
                        </a:rPr>
                        <a:t> რომელთაც </a:t>
                      </a:r>
                      <a:r>
                        <a:rPr lang="ka-GE" sz="1400" b="1" dirty="0">
                          <a:latin typeface="Sylfaen" pitchFamily="18" charset="0"/>
                          <a:ea typeface="Calibri" panose="020F0502020204030204" pitchFamily="34" charset="0"/>
                          <a:cs typeface="Calibri" panose="020F0502020204030204" pitchFamily="34" charset="0"/>
                        </a:rPr>
                        <a:t>კოვიდ 19-ის პანდემიამდე</a:t>
                      </a:r>
                      <a:r>
                        <a:rPr lang="ka-GE" sz="1400" b="1" baseline="0" dirty="0">
                          <a:latin typeface="Sylfaen" pitchFamily="18" charset="0"/>
                          <a:ea typeface="Calibri" panose="020F0502020204030204" pitchFamily="34" charset="0"/>
                          <a:cs typeface="Calibri" panose="020F0502020204030204" pitchFamily="34" charset="0"/>
                        </a:rPr>
                        <a:t> ანაზღაურებადი სამსახური ჰქონდათ, </a:t>
                      </a:r>
                      <a:r>
                        <a:rPr lang="ka-GE" sz="1400" b="1" dirty="0">
                          <a:latin typeface="Sylfaen" pitchFamily="18" charset="0"/>
                          <a:ea typeface="Calibri" panose="020F0502020204030204" pitchFamily="34" charset="0"/>
                          <a:cs typeface="Calibri" panose="020F0502020204030204" pitchFamily="34" charset="0"/>
                        </a:rPr>
                        <a:t>სამცხე-ჯავახეთში</a:t>
                      </a:r>
                      <a:r>
                        <a:rPr lang="ka-GE" sz="1400" b="1" baseline="0" dirty="0">
                          <a:latin typeface="Sylfaen" pitchFamily="18" charset="0"/>
                          <a:ea typeface="Calibri" panose="020F0502020204030204" pitchFamily="34" charset="0"/>
                          <a:cs typeface="Calibri" panose="020F0502020204030204" pitchFamily="34" charset="0"/>
                        </a:rPr>
                        <a:t> 51%-ია, ხოლო ქვემო ქართლში - 60%</a:t>
                      </a:r>
                      <a:r>
                        <a:rPr lang="ka-GE" sz="1400" b="1" dirty="0">
                          <a:latin typeface="Sylfaen" pitchFamily="18" charset="0"/>
                          <a:ea typeface="Calibri" panose="020F0502020204030204" pitchFamily="34" charset="0"/>
                          <a:cs typeface="Calibri" panose="020F0502020204030204" pitchFamily="34" charset="0"/>
                        </a:rPr>
                        <a:t>.</a:t>
                      </a:r>
                    </a:p>
                    <a:p>
                      <a:pPr marL="0" marR="0" indent="0" algn="just" defTabSz="914400" rtl="0" eaLnBrk="1" fontAlgn="auto" latinLnBrk="0" hangingPunct="1">
                        <a:lnSpc>
                          <a:spcPct val="107000"/>
                        </a:lnSpc>
                        <a:spcBef>
                          <a:spcPts val="0"/>
                        </a:spcBef>
                        <a:spcAft>
                          <a:spcPts val="800"/>
                        </a:spcAft>
                        <a:buClrTx/>
                        <a:buSzTx/>
                        <a:buFontTx/>
                        <a:buNone/>
                        <a:tabLst/>
                        <a:defRPr/>
                      </a:pPr>
                      <a:endParaRPr lang="ka-GE" sz="1400" b="1" dirty="0">
                        <a:latin typeface="Sylfaen" pitchFamily="18" charset="0"/>
                        <a:ea typeface="Calibri" panose="020F0502020204030204" pitchFamily="34" charset="0"/>
                        <a:cs typeface="Calibri" panose="020F0502020204030204" pitchFamily="34" charset="0"/>
                      </a:endParaRPr>
                    </a:p>
                    <a:p>
                      <a:pPr marL="0" marR="0" indent="0" algn="ctr" defTabSz="914400" rtl="0" eaLnBrk="1" fontAlgn="auto" latinLnBrk="0" hangingPunct="1">
                        <a:lnSpc>
                          <a:spcPct val="107000"/>
                        </a:lnSpc>
                        <a:spcBef>
                          <a:spcPts val="0"/>
                        </a:spcBef>
                        <a:spcAft>
                          <a:spcPts val="0"/>
                        </a:spcAft>
                        <a:buClrTx/>
                        <a:buSzTx/>
                        <a:buFontTx/>
                        <a:buNone/>
                        <a:tabLst/>
                        <a:defRPr/>
                      </a:pPr>
                      <a:r>
                        <a:rPr lang="ka-GE" sz="1400" b="1" dirty="0">
                          <a:solidFill>
                            <a:srgbClr val="C00000"/>
                          </a:solidFill>
                          <a:latin typeface="Sylfaen" pitchFamily="18" charset="0"/>
                          <a:ea typeface="Calibri" panose="020F0502020204030204" pitchFamily="34" charset="0"/>
                          <a:cs typeface="Calibri" panose="020F0502020204030204" pitchFamily="34" charset="0"/>
                        </a:rPr>
                        <a:t>საქართველოს</a:t>
                      </a:r>
                      <a:r>
                        <a:rPr lang="ka-GE" sz="1400" b="1" baseline="0" dirty="0">
                          <a:solidFill>
                            <a:srgbClr val="C00000"/>
                          </a:solidFill>
                          <a:latin typeface="Sylfaen" pitchFamily="18" charset="0"/>
                          <a:ea typeface="Calibri" panose="020F0502020204030204" pitchFamily="34" charset="0"/>
                          <a:cs typeface="Calibri" panose="020F0502020204030204" pitchFamily="34" charset="0"/>
                        </a:rPr>
                        <a:t> მოსახლეობასთან (მესამე ტალღა) შედარებით, სამცხე-ჯავახეთისა და ქვემო ქართლის სამიზნე რაიონების მოსახლეობის </a:t>
                      </a:r>
                      <a:endParaRPr lang="en-US" sz="1400" b="1" dirty="0">
                        <a:solidFill>
                          <a:srgbClr val="C00000"/>
                        </a:solidFill>
                        <a:latin typeface="Sylfaen" pitchFamily="18" charset="0"/>
                        <a:ea typeface="Calibri" panose="020F0502020204030204" pitchFamily="34" charset="0"/>
                        <a:cs typeface="Calibri" panose="020F0502020204030204" pitchFamily="34" charset="0"/>
                      </a:endParaRPr>
                    </a:p>
                    <a:p>
                      <a:pPr algn="ctr"/>
                      <a:r>
                        <a:rPr lang="ka-GE" sz="1400" b="1" kern="1200" dirty="0">
                          <a:solidFill>
                            <a:srgbClr val="C00000"/>
                          </a:solidFill>
                          <a:effectLst/>
                          <a:latin typeface="Sylfaen" pitchFamily="18" charset="0"/>
                          <a:ea typeface="+mn-ea"/>
                          <a:cs typeface="+mn-cs"/>
                        </a:rPr>
                        <a:t>უფრო დიდი ნაწილი მიუთითებს ანაზღაურებადი სამსახურის ქონაზე.</a:t>
                      </a:r>
                    </a:p>
                    <a:p>
                      <a:endParaRPr lang="en-US"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51387171"/>
              </p:ext>
            </p:extLst>
          </p:nvPr>
        </p:nvGraphicFramePr>
        <p:xfrm>
          <a:off x="4419600" y="3429000"/>
          <a:ext cx="4724400" cy="3276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454359633"/>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91956721"/>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შეზღუდვათა შემსუბუქების გეგმის</a:t>
                      </a:r>
                      <a:r>
                        <a:rPr lang="ka-GE" sz="1800" baseline="0" dirty="0">
                          <a:solidFill>
                            <a:schemeClr val="tx1"/>
                          </a:solidFill>
                          <a:effectLst/>
                          <a:latin typeface="Sylfaen" pitchFamily="18" charset="0"/>
                          <a:ea typeface="+mn-ea"/>
                          <a:cs typeface="+mn-cs"/>
                        </a:rPr>
                        <a:t> შეფასება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13269179"/>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300" b="1" kern="1200" dirty="0">
                          <a:solidFill>
                            <a:schemeClr val="lt1"/>
                          </a:solidFill>
                          <a:effectLst/>
                          <a:latin typeface="Sylfaen" pitchFamily="18" charset="0"/>
                          <a:ea typeface="+mn-ea"/>
                          <a:cs typeface="+mn-cs"/>
                        </a:rPr>
                        <a:t>სამცხე-ჯავახეთში რესპონდენტთა</a:t>
                      </a:r>
                      <a:r>
                        <a:rPr lang="ka-GE" sz="1300" b="1" kern="1200" baseline="0" dirty="0">
                          <a:solidFill>
                            <a:schemeClr val="lt1"/>
                          </a:solidFill>
                          <a:effectLst/>
                          <a:latin typeface="Sylfaen" pitchFamily="18" charset="0"/>
                          <a:ea typeface="+mn-ea"/>
                          <a:cs typeface="+mn-cs"/>
                        </a:rPr>
                        <a:t> ნახევარი</a:t>
                      </a:r>
                      <a:r>
                        <a:rPr lang="ka-GE" sz="1300" b="1" kern="1200" dirty="0">
                          <a:solidFill>
                            <a:schemeClr val="lt1"/>
                          </a:solidFill>
                          <a:effectLst/>
                          <a:latin typeface="Sylfaen" pitchFamily="18" charset="0"/>
                          <a:ea typeface="+mn-ea"/>
                          <a:cs typeface="+mn-cs"/>
                        </a:rPr>
                        <a:t>, ხოლო ქვემო ქართლში - 46%</a:t>
                      </a:r>
                      <a:r>
                        <a:rPr lang="ka-GE" sz="1300" b="1" kern="1200" baseline="0" dirty="0">
                          <a:solidFill>
                            <a:schemeClr val="lt1"/>
                          </a:solidFill>
                          <a:effectLst/>
                          <a:latin typeface="Sylfaen" pitchFamily="18" charset="0"/>
                          <a:ea typeface="+mn-ea"/>
                          <a:cs typeface="+mn-cs"/>
                        </a:rPr>
                        <a:t> </a:t>
                      </a:r>
                      <a:r>
                        <a:rPr lang="ka-GE" sz="1300" b="1" kern="1200" dirty="0">
                          <a:solidFill>
                            <a:schemeClr val="lt1"/>
                          </a:solidFill>
                          <a:effectLst/>
                          <a:latin typeface="Sylfaen" pitchFamily="18" charset="0"/>
                          <a:ea typeface="+mn-ea"/>
                          <a:cs typeface="+mn-cs"/>
                        </a:rPr>
                        <a:t>იზიარებს დებულებას, რომ მთავრობის გეგმა შეზღუდვების ეტაპობრივი მოხსნის შესახებ არსებული ვითარების შესაბამისია. </a:t>
                      </a:r>
                    </a:p>
                    <a:p>
                      <a:endParaRPr lang="ka-GE" sz="1300" b="1" kern="1200" dirty="0">
                        <a:solidFill>
                          <a:schemeClr val="lt1"/>
                        </a:solidFill>
                        <a:effectLst/>
                        <a:latin typeface="Sylfaen" pitchFamily="18" charset="0"/>
                        <a:ea typeface="+mn-ea"/>
                        <a:cs typeface="+mn-cs"/>
                      </a:endParaRPr>
                    </a:p>
                    <a:p>
                      <a:pPr algn="ctr"/>
                      <a:r>
                        <a:rPr lang="ka-GE" sz="1300" b="1" kern="1200" dirty="0">
                          <a:solidFill>
                            <a:schemeClr val="tx1"/>
                          </a:solidFill>
                          <a:effectLst/>
                          <a:latin typeface="Sylfaen" pitchFamily="18" charset="0"/>
                          <a:ea typeface="+mn-ea"/>
                          <a:cs typeface="+mn-cs"/>
                        </a:rPr>
                        <a:t>რეგიონებს შორის</a:t>
                      </a:r>
                      <a:r>
                        <a:rPr lang="ka-GE" sz="1300" b="1" kern="1200" baseline="0" dirty="0">
                          <a:solidFill>
                            <a:schemeClr val="tx1"/>
                          </a:solidFill>
                          <a:effectLst/>
                          <a:latin typeface="Sylfaen" pitchFamily="18" charset="0"/>
                          <a:ea typeface="+mn-ea"/>
                          <a:cs typeface="+mn-cs"/>
                        </a:rPr>
                        <a:t> მნიშვნელოვანი განსვლაა შეზღუდვების უფრო სწრაფად და ფართოდ მოხსნასთან დაკავშირებით: სამცხე ჯავახეთში ამას მხარ უჭერს 30%, ხოლო ქვემო ქართლში გაცილებით ნაკლები - 16%.</a:t>
                      </a:r>
                    </a:p>
                    <a:p>
                      <a:pPr algn="ctr"/>
                      <a:endParaRPr lang="ka-GE" sz="1300" b="1" kern="1200" baseline="0" dirty="0">
                        <a:solidFill>
                          <a:schemeClr val="tx1"/>
                        </a:solidFill>
                        <a:effectLst/>
                        <a:latin typeface="Sylfaen" pitchFamily="18" charset="0"/>
                        <a:ea typeface="+mn-ea"/>
                        <a:cs typeface="+mn-cs"/>
                      </a:endParaRPr>
                    </a:p>
                    <a:p>
                      <a:pPr algn="ctr"/>
                      <a:r>
                        <a:rPr lang="ka-GE" sz="1300" b="1" kern="1200" baseline="0" dirty="0">
                          <a:solidFill>
                            <a:schemeClr val="tx1"/>
                          </a:solidFill>
                          <a:effectLst/>
                          <a:latin typeface="Sylfaen" pitchFamily="18" charset="0"/>
                          <a:ea typeface="+mn-ea"/>
                          <a:cs typeface="+mn-cs"/>
                        </a:rPr>
                        <a:t>ეს განსხვავება კვლავ ქვემო ქართლის სპეციფიკით უნდა აიხსნას:  ბოლნისისა და მარნეულის მოსახლეობამ უშუალოდ გამოსცადა ვირუსის დესტრუქციული ძალა და, ამდენად, ფრთხილ პოზიციას იკავებს.</a:t>
                      </a:r>
                    </a:p>
                    <a:p>
                      <a:pPr algn="ctr"/>
                      <a:endParaRPr lang="ka-GE" sz="1300" b="1" kern="1200" baseline="0" dirty="0">
                        <a:solidFill>
                          <a:schemeClr val="tx1"/>
                        </a:solidFill>
                        <a:effectLst/>
                        <a:latin typeface="Sylfaen" pitchFamily="18" charset="0"/>
                        <a:ea typeface="+mn-ea"/>
                        <a:cs typeface="+mn-cs"/>
                      </a:endParaRPr>
                    </a:p>
                    <a:p>
                      <a:pPr algn="ctr"/>
                      <a:r>
                        <a:rPr lang="ka-GE" sz="1200" b="1" kern="1200" baseline="0" dirty="0">
                          <a:solidFill>
                            <a:srgbClr val="C00000"/>
                          </a:solidFill>
                          <a:effectLst/>
                          <a:latin typeface="Sylfaen" pitchFamily="18" charset="0"/>
                          <a:ea typeface="+mn-ea"/>
                          <a:cs typeface="+mn-cs"/>
                        </a:rPr>
                        <a:t>როგორც ჩანს, ქვემო ქართლის მოსახლეობა, საქართველოს მოსახლეობასთან შედარებით, მეტად  ემხრობა შეზღუდვების  უფრო ნელა მოხსნას; ხოლო, მეორე მხრივ,  სამცხე-ჯავახეთის მოსახლეობა შეზღუდვების უფრო სწრაფად მოხსნის მომხრეა, ვიდრე საქართველოს მოსახლეობა.</a:t>
                      </a: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11369276"/>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შეზღუდვათა</a:t>
                      </a:r>
                      <a:r>
                        <a:rPr lang="ka-GE" sz="1800" baseline="0" dirty="0">
                          <a:solidFill>
                            <a:schemeClr val="tx1"/>
                          </a:solidFill>
                          <a:effectLst/>
                          <a:latin typeface="Sylfaen" pitchFamily="18" charset="0"/>
                          <a:ea typeface="+mn-ea"/>
                          <a:cs typeface="+mn-cs"/>
                        </a:rPr>
                        <a:t> შემსუბუქების </a:t>
                      </a:r>
                      <a:r>
                        <a:rPr lang="ka-GE" sz="1800" dirty="0">
                          <a:solidFill>
                            <a:schemeClr val="tx1"/>
                          </a:solidFill>
                          <a:effectLst/>
                          <a:latin typeface="Sylfaen" pitchFamily="18" charset="0"/>
                          <a:ea typeface="+mn-ea"/>
                          <a:cs typeface="+mn-cs"/>
                        </a:rPr>
                        <a:t>გეგმის</a:t>
                      </a:r>
                      <a:r>
                        <a:rPr lang="ka-GE" sz="1800" baseline="0" dirty="0">
                          <a:solidFill>
                            <a:schemeClr val="tx1"/>
                          </a:solidFill>
                          <a:effectLst/>
                          <a:latin typeface="Sylfaen" pitchFamily="18" charset="0"/>
                          <a:ea typeface="+mn-ea"/>
                          <a:cs typeface="+mn-cs"/>
                        </a:rPr>
                        <a:t> შეფასება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87168265"/>
              </p:ext>
            </p:extLst>
          </p:nvPr>
        </p:nvGraphicFramePr>
        <p:xfrm>
          <a:off x="152400" y="914400"/>
          <a:ext cx="8610600" cy="227076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270760">
                <a:tc>
                  <a:txBody>
                    <a:bodyPr/>
                    <a:lstStyle/>
                    <a:p>
                      <a:pPr lvl="0"/>
                      <a:r>
                        <a:rPr lang="ka-GE" sz="1400" b="1" u="sng" kern="1200" dirty="0">
                          <a:solidFill>
                            <a:schemeClr val="tx1"/>
                          </a:solidFill>
                          <a:effectLst/>
                          <a:latin typeface="Sylfaen" pitchFamily="18" charset="0"/>
                          <a:ea typeface="+mn-ea"/>
                          <a:cs typeface="+mn-cs"/>
                        </a:rPr>
                        <a:t>სამცხე-ჯავახეთი: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დაუცველად აღიქვამს რესპონდენტი თავს ვირუსის წინააღმდეგ, მით უფრო ემხრობა შეზღუდვების ნელა მოხსნას</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ის რესპონდენტები, რომლებიც ფიქრობენ, რომ ვირუსს იოლად გადაიტანენ, შეზღუდვების უფრო სწრაფად მოხსნას ემხრობიან</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რესპონდენტების ასაკის ზრდასთან ერთად, იმატებს შეზღუდვების სწრაფად მოხსნის მხარდამჭერთა რაოდენობა</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 რომლებიც</a:t>
                      </a:r>
                      <a:r>
                        <a:rPr lang="en-US" sz="1400" b="1" kern="120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ფიქრობენ, რომ მედია საშუალებები გაზვიადებულად აშუქებენ ვირუსის შესახებ ინფორმაციას, შეზღუდვების სწრაფად მოხსნას უჭერენ მხარს.</a:t>
                      </a:r>
                      <a:endParaRPr lang="en-US" sz="1400" b="1" kern="1200" dirty="0">
                        <a:solidFill>
                          <a:schemeClr val="tx1"/>
                        </a:solidFill>
                        <a:effectLst/>
                        <a:latin typeface="Sylfaen" pitchFamily="18" charset="0"/>
                        <a:ea typeface="+mn-ea"/>
                        <a:cs typeface="+mn-cs"/>
                      </a:endParaRPr>
                    </a:p>
                    <a:p>
                      <a:pPr lvl="0"/>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a:extLst>
              <a:ext uri="{FF2B5EF4-FFF2-40B4-BE49-F238E27FC236}">
                <a16:creationId xmlns:a16="http://schemas.microsoft.com/office/drawing/2014/main" id="{A68B29DF-8045-44A3-811F-F7EAD65AFF9E}"/>
              </a:ext>
            </a:extLst>
          </p:cNvPr>
          <p:cNvGraphicFramePr>
            <a:graphicFrameLocks noGrp="1"/>
          </p:cNvGraphicFramePr>
          <p:nvPr>
            <p:extLst>
              <p:ext uri="{D42A27DB-BD31-4B8C-83A1-F6EECF244321}">
                <p14:modId xmlns:p14="http://schemas.microsoft.com/office/powerpoint/2010/main" val="1642418528"/>
              </p:ext>
            </p:extLst>
          </p:nvPr>
        </p:nvGraphicFramePr>
        <p:xfrm>
          <a:off x="228600" y="3505200"/>
          <a:ext cx="8534400" cy="2971799"/>
        </p:xfrm>
        <a:graphic>
          <a:graphicData uri="http://schemas.openxmlformats.org/drawingml/2006/table">
            <a:tbl>
              <a:tblPr firstRow="1" firstCol="1" bandRow="1">
                <a:tableStyleId>{5C22544A-7EE6-4342-B048-85BDC9FD1C3A}</a:tableStyleId>
              </a:tblPr>
              <a:tblGrid>
                <a:gridCol w="2800006">
                  <a:extLst>
                    <a:ext uri="{9D8B030D-6E8A-4147-A177-3AD203B41FA5}">
                      <a16:colId xmlns:a16="http://schemas.microsoft.com/office/drawing/2014/main" val="1405256414"/>
                    </a:ext>
                  </a:extLst>
                </a:gridCol>
                <a:gridCol w="1148137">
                  <a:extLst>
                    <a:ext uri="{9D8B030D-6E8A-4147-A177-3AD203B41FA5}">
                      <a16:colId xmlns:a16="http://schemas.microsoft.com/office/drawing/2014/main" val="493795962"/>
                    </a:ext>
                  </a:extLst>
                </a:gridCol>
                <a:gridCol w="1148137">
                  <a:extLst>
                    <a:ext uri="{9D8B030D-6E8A-4147-A177-3AD203B41FA5}">
                      <a16:colId xmlns:a16="http://schemas.microsoft.com/office/drawing/2014/main" val="2754851986"/>
                    </a:ext>
                  </a:extLst>
                </a:gridCol>
                <a:gridCol w="585463">
                  <a:extLst>
                    <a:ext uri="{9D8B030D-6E8A-4147-A177-3AD203B41FA5}">
                      <a16:colId xmlns:a16="http://schemas.microsoft.com/office/drawing/2014/main" val="1200591607"/>
                    </a:ext>
                  </a:extLst>
                </a:gridCol>
                <a:gridCol w="1063263">
                  <a:extLst>
                    <a:ext uri="{9D8B030D-6E8A-4147-A177-3AD203B41FA5}">
                      <a16:colId xmlns:a16="http://schemas.microsoft.com/office/drawing/2014/main" val="2198312071"/>
                    </a:ext>
                  </a:extLst>
                </a:gridCol>
                <a:gridCol w="1063263">
                  <a:extLst>
                    <a:ext uri="{9D8B030D-6E8A-4147-A177-3AD203B41FA5}">
                      <a16:colId xmlns:a16="http://schemas.microsoft.com/office/drawing/2014/main" val="1956307808"/>
                    </a:ext>
                  </a:extLst>
                </a:gridCol>
                <a:gridCol w="726131">
                  <a:extLst>
                    <a:ext uri="{9D8B030D-6E8A-4147-A177-3AD203B41FA5}">
                      <a16:colId xmlns:a16="http://schemas.microsoft.com/office/drawing/2014/main" val="77252298"/>
                    </a:ext>
                  </a:extLst>
                </a:gridCol>
              </a:tblGrid>
              <a:tr h="467496">
                <a:tc rowSpan="2">
                  <a:txBody>
                    <a:bodyPr/>
                    <a:lstStyle/>
                    <a:p>
                      <a:pPr marL="0" marR="0">
                        <a:lnSpc>
                          <a:spcPct val="107000"/>
                        </a:lnSpc>
                        <a:spcBef>
                          <a:spcPts val="0"/>
                        </a:spcBef>
                        <a:spcAft>
                          <a:spcPts val="800"/>
                        </a:spcAft>
                      </a:pPr>
                      <a:r>
                        <a:rPr lang="ka-GE" sz="1100" dirty="0">
                          <a:effectLst/>
                          <a:latin typeface="Sylfaen" pitchFamily="18" charset="0"/>
                        </a:rPr>
                        <a:t> სამცხე-ჯავახეთი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ka-GE" sz="1100" dirty="0">
                          <a:effectLst/>
                          <a:latin typeface="Sylfaen" pitchFamily="18" charset="0"/>
                        </a:rPr>
                        <a:t>შეზღუდვების ნელი მოხსნა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dirty="0">
                          <a:effectLst/>
                          <a:latin typeface="Sylfaen" pitchFamily="18" charset="0"/>
                        </a:rPr>
                        <a:t>შეზღუდვების სწრაფი მოხსნა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0802217"/>
                  </a:ext>
                </a:extLst>
              </a:tr>
              <a:tr h="276424">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CI</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205216123"/>
                  </a:ext>
                </a:extLst>
              </a:tr>
              <a:tr h="533449">
                <a:tc>
                  <a:txBody>
                    <a:bodyPr/>
                    <a:lstStyle/>
                    <a:p>
                      <a:pPr marL="0" marR="0">
                        <a:lnSpc>
                          <a:spcPct val="107000"/>
                        </a:lnSpc>
                        <a:spcBef>
                          <a:spcPts val="0"/>
                        </a:spcBef>
                        <a:spcAft>
                          <a:spcPts val="800"/>
                        </a:spcAft>
                      </a:pPr>
                      <a:r>
                        <a:rPr lang="ka-GE" sz="1100" dirty="0">
                          <a:effectLst/>
                          <a:latin typeface="Sylfaen" pitchFamily="18" charset="0"/>
                        </a:rPr>
                        <a:t>ვირუსის გადატანის სიიოლის აღქმა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0.81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0.70 – 0.93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0.003</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39389882"/>
                  </a:ext>
                </a:extLst>
              </a:tr>
              <a:tr h="581945">
                <a:tc>
                  <a:txBody>
                    <a:bodyPr/>
                    <a:lstStyle/>
                    <a:p>
                      <a:pPr marL="0" marR="0">
                        <a:lnSpc>
                          <a:spcPct val="107000"/>
                        </a:lnSpc>
                        <a:spcBef>
                          <a:spcPts val="0"/>
                        </a:spcBef>
                        <a:spcAft>
                          <a:spcPts val="800"/>
                        </a:spcAft>
                      </a:pPr>
                      <a:r>
                        <a:rPr lang="ka-GE" sz="1100">
                          <a:effectLst/>
                          <a:latin typeface="Sylfaen" pitchFamily="18" charset="0"/>
                        </a:rPr>
                        <a:t>ვირუსის წინააღმდეგ თავის დაუცველად აღქმა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a:effectLst/>
                          <a:latin typeface="Sylfaen" pitchFamily="18" charset="0"/>
                        </a:rPr>
                        <a:t>0.56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0.35 – 0.91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0.018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20221507"/>
                  </a:ext>
                </a:extLst>
              </a:tr>
              <a:tr h="297762">
                <a:tc>
                  <a:txBody>
                    <a:bodyPr/>
                    <a:lstStyle/>
                    <a:p>
                      <a:pPr marL="0" marR="0">
                        <a:lnSpc>
                          <a:spcPct val="107000"/>
                        </a:lnSpc>
                        <a:spcBef>
                          <a:spcPts val="0"/>
                        </a:spcBef>
                        <a:spcAft>
                          <a:spcPts val="800"/>
                        </a:spcAft>
                      </a:pPr>
                      <a:r>
                        <a:rPr lang="ka-GE" sz="1100">
                          <a:effectLst/>
                          <a:latin typeface="Sylfaen" pitchFamily="18" charset="0"/>
                        </a:rPr>
                        <a:t>ასაკი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a:effectLst/>
                          <a:latin typeface="Sylfaen" pitchFamily="18" charset="0"/>
                        </a:rPr>
                        <a:t>1.05</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1.02 – 1.08</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0.002</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949043945"/>
                  </a:ext>
                </a:extLst>
              </a:tr>
              <a:tr h="814723">
                <a:tc>
                  <a:txBody>
                    <a:bodyPr/>
                    <a:lstStyle/>
                    <a:p>
                      <a:pPr marL="0" marR="0">
                        <a:lnSpc>
                          <a:spcPct val="107000"/>
                        </a:lnSpc>
                        <a:spcBef>
                          <a:spcPts val="0"/>
                        </a:spcBef>
                        <a:spcAft>
                          <a:spcPts val="800"/>
                        </a:spcAft>
                      </a:pPr>
                      <a:r>
                        <a:rPr lang="ka-GE" sz="1100">
                          <a:effectLst/>
                          <a:latin typeface="Sylfaen" pitchFamily="18" charset="0"/>
                        </a:rPr>
                        <a:t>მედიის მიერ ვირუსის გაზვიადებული წარმოჩენის აღქმა</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a:effectLst/>
                          <a:latin typeface="Sylfaen" pitchFamily="18" charset="0"/>
                        </a:rPr>
                        <a:t>1.41</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a:effectLst/>
                          <a:latin typeface="Sylfaen" pitchFamily="18" charset="0"/>
                        </a:rPr>
                        <a:t>1.13 – 1.76</a:t>
                      </a:r>
                      <a:endParaRPr lang="en-US" sz="110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87850492"/>
                  </a:ext>
                </a:extLst>
              </a:tr>
            </a:tbl>
          </a:graphicData>
        </a:graphic>
      </p:graphicFrame>
    </p:spTree>
    <p:extLst>
      <p:ext uri="{BB962C8B-B14F-4D97-AF65-F5344CB8AC3E}">
        <p14:creationId xmlns:p14="http://schemas.microsoft.com/office/powerpoint/2010/main" val="14311287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7E8FB8-F23B-467F-8EC6-2681E145DB9B}"/>
              </a:ext>
            </a:extLst>
          </p:cNvPr>
          <p:cNvGraphicFramePr>
            <a:graphicFrameLocks noGrp="1"/>
          </p:cNvGraphicFramePr>
          <p:nvPr>
            <p:extLst>
              <p:ext uri="{D42A27DB-BD31-4B8C-83A1-F6EECF244321}">
                <p14:modId xmlns:p14="http://schemas.microsoft.com/office/powerpoint/2010/main" val="2550299616"/>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შეზღუდვათა</a:t>
                      </a:r>
                      <a:r>
                        <a:rPr lang="ka-GE" sz="1800" baseline="0" dirty="0">
                          <a:solidFill>
                            <a:schemeClr val="tx1"/>
                          </a:solidFill>
                          <a:effectLst/>
                          <a:latin typeface="Sylfaen" pitchFamily="18" charset="0"/>
                          <a:ea typeface="+mn-ea"/>
                          <a:cs typeface="+mn-cs"/>
                        </a:rPr>
                        <a:t> შემსუბუქების </a:t>
                      </a:r>
                      <a:r>
                        <a:rPr lang="ka-GE" sz="1800" dirty="0">
                          <a:solidFill>
                            <a:schemeClr val="tx1"/>
                          </a:solidFill>
                          <a:effectLst/>
                          <a:latin typeface="Sylfaen" pitchFamily="18" charset="0"/>
                          <a:ea typeface="+mn-ea"/>
                          <a:cs typeface="+mn-cs"/>
                        </a:rPr>
                        <a:t>გეგმის</a:t>
                      </a:r>
                      <a:r>
                        <a:rPr lang="ka-GE" sz="1800" baseline="0" dirty="0">
                          <a:solidFill>
                            <a:schemeClr val="tx1"/>
                          </a:solidFill>
                          <a:effectLst/>
                          <a:latin typeface="Sylfaen" pitchFamily="18" charset="0"/>
                          <a:ea typeface="+mn-ea"/>
                          <a:cs typeface="+mn-cs"/>
                        </a:rPr>
                        <a:t> შეფასება </a:t>
                      </a:r>
                      <a:r>
                        <a:rPr lang="ka-GE" sz="1400" b="0" baseline="0" dirty="0">
                          <a:solidFill>
                            <a:schemeClr val="tx1"/>
                          </a:solidFill>
                          <a:effectLst/>
                          <a:latin typeface="Sylfaen" pitchFamily="18" charset="0"/>
                          <a:ea typeface="+mn-ea"/>
                          <a:cs typeface="+mn-cs"/>
                        </a:rPr>
                        <a:t>(რეგრესიული ანალიზი)</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3" name="Table 2">
            <a:extLst>
              <a:ext uri="{FF2B5EF4-FFF2-40B4-BE49-F238E27FC236}">
                <a16:creationId xmlns:a16="http://schemas.microsoft.com/office/drawing/2014/main" id="{B819D83C-D5EC-4F41-BBB5-46488DAD4151}"/>
              </a:ext>
            </a:extLst>
          </p:cNvPr>
          <p:cNvGraphicFramePr>
            <a:graphicFrameLocks noGrp="1"/>
          </p:cNvGraphicFramePr>
          <p:nvPr>
            <p:extLst>
              <p:ext uri="{D42A27DB-BD31-4B8C-83A1-F6EECF244321}">
                <p14:modId xmlns:p14="http://schemas.microsoft.com/office/powerpoint/2010/main" val="42460585"/>
              </p:ext>
            </p:extLst>
          </p:nvPr>
        </p:nvGraphicFramePr>
        <p:xfrm>
          <a:off x="152400" y="914400"/>
          <a:ext cx="8610600" cy="22250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133600">
                <a:tc>
                  <a:txBody>
                    <a:bodyPr/>
                    <a:lstStyle/>
                    <a:p>
                      <a:pPr lvl="0"/>
                      <a:r>
                        <a:rPr lang="ka-GE" sz="1400" b="1" u="sng" kern="1200" dirty="0">
                          <a:solidFill>
                            <a:schemeClr val="tx1"/>
                          </a:solidFill>
                          <a:effectLst/>
                          <a:latin typeface="Sylfaen" pitchFamily="18" charset="0"/>
                          <a:ea typeface="+mn-ea"/>
                          <a:cs typeface="+mn-cs"/>
                        </a:rPr>
                        <a:t>ქვემო ქართლი:</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რაც უფრო დაუცველად აღიქვამს რესპონდენტი თავს ვირუსის წინააღმდეგ, მით უფრო ემხრობა შეზღუდვების ნელა მოხსნას</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ის რესპონდენტები, რომლებსაც ჰყავთ ოჯახის არასრულწლოვანი წევრები, შეზღუდვების ნელა მოხსნას უჭერენ მხარს</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რესპონდენტების ასაკის ზრდასთან ერთად იმატებს შეზღუდვების ნელა მოხსნის მხარდამჭერთა რაოდენობა</a:t>
                      </a:r>
                    </a:p>
                    <a:p>
                      <a:pPr marL="285750" lvl="0" indent="-285750">
                        <a:buFont typeface="Arial" panose="020B0604020202020204" pitchFamily="34" charset="0"/>
                        <a:buChar char="•"/>
                      </a:pPr>
                      <a:r>
                        <a:rPr lang="ka-GE" sz="1400" b="1" kern="1200" dirty="0">
                          <a:solidFill>
                            <a:schemeClr val="tx1"/>
                          </a:solidFill>
                          <a:effectLst/>
                          <a:latin typeface="Sylfaen" pitchFamily="18" charset="0"/>
                          <a:ea typeface="+mn-ea"/>
                          <a:cs typeface="+mn-cs"/>
                        </a:rPr>
                        <a:t>რესპონდენტები, რომლებიც</a:t>
                      </a:r>
                      <a:r>
                        <a:rPr lang="en-US" sz="1400" b="1" kern="120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ფიქრობენ, რომ მედია საშუალებები გაზვიადებულად აშუქებენ ვირუსის შესახებ ინფორმაციას, შეზღუდვების სწრაფად მოხსნას უჭერენ მხარს.</a:t>
                      </a:r>
                      <a:endParaRPr lang="en-US" sz="1400" b="1" kern="1200" dirty="0">
                        <a:solidFill>
                          <a:schemeClr val="tx1"/>
                        </a:solidFill>
                        <a:effectLst/>
                        <a:latin typeface="Sylfaen" pitchFamily="18" charset="0"/>
                        <a:ea typeface="+mn-ea"/>
                        <a:cs typeface="+mn-cs"/>
                      </a:endParaRPr>
                    </a:p>
                    <a:p>
                      <a:pPr lvl="0"/>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4" name="Table 3">
            <a:extLst>
              <a:ext uri="{FF2B5EF4-FFF2-40B4-BE49-F238E27FC236}">
                <a16:creationId xmlns:a16="http://schemas.microsoft.com/office/drawing/2014/main" id="{46D212D9-D6D0-43E9-A227-17C6BB40416E}"/>
              </a:ext>
            </a:extLst>
          </p:cNvPr>
          <p:cNvGraphicFramePr>
            <a:graphicFrameLocks noGrp="1"/>
          </p:cNvGraphicFramePr>
          <p:nvPr>
            <p:extLst>
              <p:ext uri="{D42A27DB-BD31-4B8C-83A1-F6EECF244321}">
                <p14:modId xmlns:p14="http://schemas.microsoft.com/office/powerpoint/2010/main" val="2533087093"/>
              </p:ext>
            </p:extLst>
          </p:nvPr>
        </p:nvGraphicFramePr>
        <p:xfrm>
          <a:off x="190499" y="3215640"/>
          <a:ext cx="8534401" cy="3447553"/>
        </p:xfrm>
        <a:graphic>
          <a:graphicData uri="http://schemas.openxmlformats.org/drawingml/2006/table">
            <a:tbl>
              <a:tblPr firstRow="1" firstCol="1" bandRow="1">
                <a:tableStyleId>{5C22544A-7EE6-4342-B048-85BDC9FD1C3A}</a:tableStyleId>
              </a:tblPr>
              <a:tblGrid>
                <a:gridCol w="3209148">
                  <a:extLst>
                    <a:ext uri="{9D8B030D-6E8A-4147-A177-3AD203B41FA5}">
                      <a16:colId xmlns:a16="http://schemas.microsoft.com/office/drawing/2014/main" val="3481474356"/>
                    </a:ext>
                  </a:extLst>
                </a:gridCol>
                <a:gridCol w="642661">
                  <a:extLst>
                    <a:ext uri="{9D8B030D-6E8A-4147-A177-3AD203B41FA5}">
                      <a16:colId xmlns:a16="http://schemas.microsoft.com/office/drawing/2014/main" val="2858010028"/>
                    </a:ext>
                  </a:extLst>
                </a:gridCol>
                <a:gridCol w="1208411">
                  <a:extLst>
                    <a:ext uri="{9D8B030D-6E8A-4147-A177-3AD203B41FA5}">
                      <a16:colId xmlns:a16="http://schemas.microsoft.com/office/drawing/2014/main" val="2218740936"/>
                    </a:ext>
                  </a:extLst>
                </a:gridCol>
                <a:gridCol w="906308">
                  <a:extLst>
                    <a:ext uri="{9D8B030D-6E8A-4147-A177-3AD203B41FA5}">
                      <a16:colId xmlns:a16="http://schemas.microsoft.com/office/drawing/2014/main" val="1870944178"/>
                    </a:ext>
                  </a:extLst>
                </a:gridCol>
                <a:gridCol w="906308">
                  <a:extLst>
                    <a:ext uri="{9D8B030D-6E8A-4147-A177-3AD203B41FA5}">
                      <a16:colId xmlns:a16="http://schemas.microsoft.com/office/drawing/2014/main" val="3020968849"/>
                    </a:ext>
                  </a:extLst>
                </a:gridCol>
                <a:gridCol w="981834">
                  <a:extLst>
                    <a:ext uri="{9D8B030D-6E8A-4147-A177-3AD203B41FA5}">
                      <a16:colId xmlns:a16="http://schemas.microsoft.com/office/drawing/2014/main" val="2343795689"/>
                    </a:ext>
                  </a:extLst>
                </a:gridCol>
                <a:gridCol w="679731">
                  <a:extLst>
                    <a:ext uri="{9D8B030D-6E8A-4147-A177-3AD203B41FA5}">
                      <a16:colId xmlns:a16="http://schemas.microsoft.com/office/drawing/2014/main" val="3576175656"/>
                    </a:ext>
                  </a:extLst>
                </a:gridCol>
              </a:tblGrid>
              <a:tr h="320099">
                <a:tc rowSpan="2">
                  <a:txBody>
                    <a:bodyPr/>
                    <a:lstStyle/>
                    <a:p>
                      <a:pPr marL="0" marR="0">
                        <a:lnSpc>
                          <a:spcPct val="107000"/>
                        </a:lnSpc>
                        <a:spcBef>
                          <a:spcPts val="0"/>
                        </a:spcBef>
                        <a:spcAft>
                          <a:spcPts val="800"/>
                        </a:spcAft>
                      </a:pPr>
                      <a:r>
                        <a:rPr lang="ka-GE" sz="1100" dirty="0">
                          <a:effectLst/>
                          <a:latin typeface="Sylfaen" pitchFamily="18" charset="0"/>
                        </a:rPr>
                        <a:t> ქვემო ქართლი</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gridSpan="3">
                  <a:txBody>
                    <a:bodyPr/>
                    <a:lstStyle/>
                    <a:p>
                      <a:pPr marL="0" marR="0" algn="ctr">
                        <a:lnSpc>
                          <a:spcPct val="107000"/>
                        </a:lnSpc>
                        <a:spcBef>
                          <a:spcPts val="0"/>
                        </a:spcBef>
                        <a:spcAft>
                          <a:spcPts val="800"/>
                        </a:spcAft>
                      </a:pPr>
                      <a:r>
                        <a:rPr lang="ka-GE" sz="1100" dirty="0">
                          <a:effectLst/>
                          <a:latin typeface="Sylfaen" pitchFamily="18" charset="0"/>
                        </a:rPr>
                        <a:t>შეზღუდვების ნელი მოხსნა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ka-GE" sz="1100" dirty="0">
                          <a:effectLst/>
                          <a:latin typeface="Sylfaen" pitchFamily="18" charset="0"/>
                        </a:rPr>
                        <a:t>შეზღუდვების სწრაფი მოხსნა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45767590"/>
                  </a:ext>
                </a:extLst>
              </a:tr>
              <a:tr h="207582">
                <a:tc vMerge="1">
                  <a:txBody>
                    <a:bodyPr/>
                    <a:lstStyle/>
                    <a:p>
                      <a:endParaRPr lang="en-US"/>
                    </a:p>
                  </a:txBody>
                  <a:tcP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standartized CI</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OR</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p</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extLst>
                  <a:ext uri="{0D108BD9-81ED-4DB2-BD59-A6C34878D82A}">
                    <a16:rowId xmlns:a16="http://schemas.microsoft.com/office/drawing/2014/main" val="1724895755"/>
                  </a:ext>
                </a:extLst>
              </a:tr>
              <a:tr h="491622">
                <a:tc>
                  <a:txBody>
                    <a:bodyPr/>
                    <a:lstStyle/>
                    <a:p>
                      <a:pPr marL="0" marR="0">
                        <a:lnSpc>
                          <a:spcPct val="107000"/>
                        </a:lnSpc>
                        <a:spcBef>
                          <a:spcPts val="0"/>
                        </a:spcBef>
                        <a:spcAft>
                          <a:spcPts val="800"/>
                        </a:spcAft>
                      </a:pPr>
                      <a:r>
                        <a:rPr lang="ka-GE" sz="1100" dirty="0">
                          <a:effectLst/>
                          <a:latin typeface="Sylfaen" pitchFamily="18" charset="0"/>
                        </a:rPr>
                        <a:t>ასაკი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000">
                          <a:effectLst/>
                          <a:latin typeface="Sylfaen" pitchFamily="18" charset="0"/>
                        </a:rPr>
                        <a:t>0.96</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0.93 – 0.99</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0.017</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843988216"/>
                  </a:ext>
                </a:extLst>
              </a:tr>
              <a:tr h="728795">
                <a:tc>
                  <a:txBody>
                    <a:bodyPr/>
                    <a:lstStyle/>
                    <a:p>
                      <a:pPr marL="0" marR="0">
                        <a:lnSpc>
                          <a:spcPct val="107000"/>
                        </a:lnSpc>
                        <a:spcBef>
                          <a:spcPts val="0"/>
                        </a:spcBef>
                        <a:spcAft>
                          <a:spcPts val="800"/>
                        </a:spcAft>
                      </a:pPr>
                      <a:r>
                        <a:rPr lang="ka-GE" sz="1100" dirty="0">
                          <a:effectLst/>
                          <a:latin typeface="Sylfaen" pitchFamily="18" charset="0"/>
                        </a:rPr>
                        <a:t>მედიის მიერ ვირუსის გაზვიადებული წარმოჩენის აღქმა</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000" dirty="0">
                          <a:effectLst/>
                          <a:latin typeface="Sylfaen" pitchFamily="18" charset="0"/>
                        </a:rPr>
                        <a:t>1.77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1.30 – 2.39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&lt;0.001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4206905519"/>
                  </a:ext>
                </a:extLst>
              </a:tr>
              <a:tr h="471229">
                <a:tc>
                  <a:txBody>
                    <a:bodyPr/>
                    <a:lstStyle/>
                    <a:p>
                      <a:pPr marL="0" marR="0">
                        <a:lnSpc>
                          <a:spcPct val="107000"/>
                        </a:lnSpc>
                        <a:spcBef>
                          <a:spcPts val="0"/>
                        </a:spcBef>
                        <a:spcAft>
                          <a:spcPts val="800"/>
                        </a:spcAft>
                      </a:pPr>
                      <a:r>
                        <a:rPr lang="ka-GE" sz="1000">
                          <a:effectLst/>
                          <a:latin typeface="Sylfaen" pitchFamily="18" charset="0"/>
                        </a:rPr>
                        <a:t>ოჯახის არასრულწლოვანი წევრების ყოლა/ არ ყოლა</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0.34</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0.12 – 0.95</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0.039</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679346605"/>
                  </a:ext>
                </a:extLst>
              </a:tr>
              <a:tr h="471229">
                <a:tc>
                  <a:txBody>
                    <a:bodyPr/>
                    <a:lstStyle/>
                    <a:p>
                      <a:pPr marL="0" marR="0">
                        <a:lnSpc>
                          <a:spcPct val="107000"/>
                        </a:lnSpc>
                        <a:spcBef>
                          <a:spcPts val="0"/>
                        </a:spcBef>
                        <a:spcAft>
                          <a:spcPts val="800"/>
                        </a:spcAft>
                      </a:pPr>
                      <a:r>
                        <a:rPr lang="ka-GE" sz="1000">
                          <a:effectLst/>
                          <a:latin typeface="Sylfaen" pitchFamily="18" charset="0"/>
                        </a:rPr>
                        <a:t>ვირუსის მიმართ დაუცველობის აღქმა</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0.53</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0.36 – 0.77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0.001</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672775397"/>
                  </a:ext>
                </a:extLst>
              </a:tr>
              <a:tr h="756997">
                <a:tc>
                  <a:txBody>
                    <a:bodyPr/>
                    <a:lstStyle/>
                    <a:p>
                      <a:pPr marL="0" marR="0">
                        <a:lnSpc>
                          <a:spcPct val="107000"/>
                        </a:lnSpc>
                        <a:spcBef>
                          <a:spcPts val="0"/>
                        </a:spcBef>
                        <a:spcAft>
                          <a:spcPts val="800"/>
                        </a:spcAft>
                      </a:pPr>
                      <a:r>
                        <a:rPr lang="ka-GE" sz="1000">
                          <a:effectLst/>
                          <a:latin typeface="Sylfaen" pitchFamily="18" charset="0"/>
                        </a:rPr>
                        <a:t>განცდები ვირუსის შესახებ</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 </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0.74</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a:effectLst/>
                          <a:latin typeface="Sylfaen" pitchFamily="18" charset="0"/>
                        </a:rPr>
                        <a:t>0.57 – 0.97</a:t>
                      </a:r>
                      <a:endParaRPr lang="en-US" sz="110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0.029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371132059"/>
                  </a:ext>
                </a:extLst>
              </a:tr>
            </a:tbl>
          </a:graphicData>
        </a:graphic>
      </p:graphicFrame>
    </p:spTree>
    <p:extLst>
      <p:ext uri="{BB962C8B-B14F-4D97-AF65-F5344CB8AC3E}">
        <p14:creationId xmlns:p14="http://schemas.microsoft.com/office/powerpoint/2010/main" val="1794743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38820112"/>
              </p:ext>
            </p:extLst>
          </p:nvPr>
        </p:nvGraphicFramePr>
        <p:xfrm>
          <a:off x="152400" y="381000"/>
          <a:ext cx="3572608" cy="609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მთავრობის ანტიკრიზიული გეგმის</a:t>
                      </a:r>
                      <a:r>
                        <a:rPr lang="ka-GE" sz="1800" baseline="0" dirty="0">
                          <a:solidFill>
                            <a:schemeClr val="tx1"/>
                          </a:solidFill>
                          <a:effectLst/>
                          <a:latin typeface="Sylfaen" pitchFamily="18" charset="0"/>
                          <a:ea typeface="+mn-ea"/>
                          <a:cs typeface="+mn-cs"/>
                        </a:rPr>
                        <a:t> შეფასება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68818137"/>
              </p:ext>
            </p:extLst>
          </p:nvPr>
        </p:nvGraphicFramePr>
        <p:xfrm>
          <a:off x="152400" y="1022838"/>
          <a:ext cx="3572608" cy="58826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100" b="1" kern="1200" dirty="0">
                          <a:solidFill>
                            <a:schemeClr val="lt1"/>
                          </a:solidFill>
                          <a:effectLst/>
                          <a:latin typeface="Sylfaen" pitchFamily="18" charset="0"/>
                          <a:ea typeface="+mn-ea"/>
                          <a:cs typeface="+mn-cs"/>
                        </a:rPr>
                        <a:t>მთავრობის ანტიკრიზისული გეგმის შესახებ რესპონდენტების უმრავლესობა, ორივე რეგიონში, ინფორმირებულია</a:t>
                      </a:r>
                      <a:r>
                        <a:rPr lang="ka-GE" sz="1100" b="1" kern="1200" baseline="0" dirty="0">
                          <a:solidFill>
                            <a:schemeClr val="lt1"/>
                          </a:solidFill>
                          <a:effectLst/>
                          <a:latin typeface="Sylfaen" pitchFamily="18" charset="0"/>
                          <a:ea typeface="+mn-ea"/>
                          <a:cs typeface="+mn-cs"/>
                        </a:rPr>
                        <a:t> (სამცხე-ჯავახეთი - 57%; ქვემო ქართლი - 52%).</a:t>
                      </a:r>
                    </a:p>
                    <a:p>
                      <a:endParaRPr lang="ka-GE" sz="1100" b="1" kern="1200" baseline="0" dirty="0">
                        <a:solidFill>
                          <a:schemeClr val="lt1"/>
                        </a:solidFill>
                        <a:effectLst/>
                        <a:latin typeface="Sylfaen" pitchFamily="18" charset="0"/>
                        <a:ea typeface="+mn-ea"/>
                        <a:cs typeface="+mn-cs"/>
                      </a:endParaRPr>
                    </a:p>
                    <a:p>
                      <a:r>
                        <a:rPr lang="ka-GE" sz="1100" b="1" kern="1200" baseline="0" dirty="0">
                          <a:solidFill>
                            <a:schemeClr val="lt1"/>
                          </a:solidFill>
                          <a:effectLst/>
                          <a:latin typeface="Sylfaen" pitchFamily="18" charset="0"/>
                          <a:ea typeface="+mn-ea"/>
                          <a:cs typeface="+mn-cs"/>
                        </a:rPr>
                        <a:t>სამცხე-ჯავახეთში  ანტიკრიზისული გეგმის შესახებ ცუდად ინფორმირებულობაზე მიუთითებს 22%, ხოლო ქვემო ქართლში  - 21%.</a:t>
                      </a:r>
                    </a:p>
                    <a:p>
                      <a:endParaRPr lang="ka-GE" sz="1100" b="1" kern="1200" dirty="0">
                        <a:solidFill>
                          <a:schemeClr val="lt1"/>
                        </a:solidFill>
                        <a:effectLst/>
                        <a:latin typeface="Sylfaen" pitchFamily="18" charset="0"/>
                        <a:ea typeface="+mn-ea"/>
                        <a:cs typeface="+mn-cs"/>
                      </a:endParaRPr>
                    </a:p>
                    <a:p>
                      <a:r>
                        <a:rPr lang="ka-GE" sz="1100" b="1" kern="1200" dirty="0">
                          <a:solidFill>
                            <a:schemeClr val="lt1"/>
                          </a:solidFill>
                          <a:effectLst/>
                          <a:latin typeface="Sylfaen" pitchFamily="18" charset="0"/>
                          <a:ea typeface="+mn-ea"/>
                          <a:cs typeface="+mn-cs"/>
                        </a:rPr>
                        <a:t>ანტიკრიზისულ გეგმას, მთლიანობაში, დადებითად აფასებს ორივე რეგიონის რესპონდენტთა უფრო</a:t>
                      </a:r>
                      <a:r>
                        <a:rPr lang="ka-GE" sz="1100" b="1" kern="1200" baseline="0" dirty="0">
                          <a:solidFill>
                            <a:schemeClr val="lt1"/>
                          </a:solidFill>
                          <a:effectLst/>
                          <a:latin typeface="Sylfaen" pitchFamily="18" charset="0"/>
                          <a:ea typeface="+mn-ea"/>
                          <a:cs typeface="+mn-cs"/>
                        </a:rPr>
                        <a:t> დიდი ნაწილი (სამცხე-ჯავახეთი - 44%; ქვემო ქართლი - 46%).</a:t>
                      </a:r>
                    </a:p>
                    <a:p>
                      <a:endParaRPr lang="ka-GE" sz="1200" b="1" kern="1200" baseline="0" dirty="0">
                        <a:solidFill>
                          <a:schemeClr val="lt1"/>
                        </a:solidFill>
                        <a:effectLst/>
                        <a:latin typeface="Sylfaen" pitchFamily="18" charset="0"/>
                        <a:ea typeface="+mn-ea"/>
                        <a:cs typeface="+mn-cs"/>
                      </a:endParaRPr>
                    </a:p>
                    <a:p>
                      <a:pPr algn="ctr"/>
                      <a:r>
                        <a:rPr lang="ka-GE" sz="1100" b="1" kern="1200" baseline="0" dirty="0">
                          <a:solidFill>
                            <a:schemeClr val="tx1"/>
                          </a:solidFill>
                          <a:effectLst/>
                          <a:latin typeface="Sylfaen" pitchFamily="18" charset="0"/>
                          <a:ea typeface="+mn-ea"/>
                          <a:cs typeface="+mn-cs"/>
                        </a:rPr>
                        <a:t>ანტიკრიზისული გეგმის უარყოფითად შემფასებელთა წილი სამცხე-ჯავახეთში  უფრო მაღალია (18%), ვიდრე ქვემო ქართლში (12%). </a:t>
                      </a:r>
                    </a:p>
                    <a:p>
                      <a:pPr algn="l"/>
                      <a:endParaRPr lang="ka-GE" sz="1100" b="1" kern="1200" baseline="0" dirty="0">
                        <a:solidFill>
                          <a:schemeClr val="bg1"/>
                        </a:solidFill>
                        <a:effectLst/>
                        <a:latin typeface="Sylfaen" pitchFamily="18" charset="0"/>
                        <a:ea typeface="+mn-ea"/>
                        <a:cs typeface="+mn-cs"/>
                      </a:endParaRPr>
                    </a:p>
                    <a:p>
                      <a:pPr algn="ctr"/>
                      <a:r>
                        <a:rPr lang="ka-GE" sz="1100" b="1" kern="1200" baseline="0" dirty="0">
                          <a:solidFill>
                            <a:schemeClr val="tx1"/>
                          </a:solidFill>
                          <a:effectLst/>
                          <a:latin typeface="Sylfaen" pitchFamily="18" charset="0"/>
                          <a:ea typeface="+mn-ea"/>
                          <a:cs typeface="+mn-cs"/>
                        </a:rPr>
                        <a:t>ეს განსხვავება უნდა აიხსნას ხელისუფლების იმ დადებითი ჩარევის გათვალისწინებით, რაც ქვემო ქართლის მოსახლეობის პროტესტს მოჰყვა სასოფლო-სამეურნეო პროდუქციის ვერგასაღებასთან დაკავშირებით.</a:t>
                      </a:r>
                    </a:p>
                    <a:p>
                      <a:pPr algn="ctr"/>
                      <a:endParaRPr lang="ka-GE" sz="1100" b="1" kern="1200" baseline="0" dirty="0">
                        <a:solidFill>
                          <a:schemeClr val="tx1"/>
                        </a:solidFill>
                        <a:effectLst/>
                        <a:latin typeface="Sylfaen" pitchFamily="18" charset="0"/>
                        <a:ea typeface="+mn-ea"/>
                        <a:cs typeface="+mn-cs"/>
                      </a:endParaRPr>
                    </a:p>
                    <a:p>
                      <a:pPr algn="ctr"/>
                      <a:r>
                        <a:rPr lang="ka-GE" sz="1100" b="1" kern="1200" baseline="0" dirty="0">
                          <a:solidFill>
                            <a:srgbClr val="C00000"/>
                          </a:solidFill>
                          <a:effectLst/>
                          <a:latin typeface="Sylfaen" pitchFamily="18" charset="0"/>
                          <a:ea typeface="+mn-ea"/>
                          <a:cs typeface="+mn-cs"/>
                        </a:rPr>
                        <a:t>როგორც ირკვევა, საქართველოს მოსახლეობა უფრო მეტად ინფორმირებულია (ეთნიკური უმცირესობების რეგიონებთან შედარებით) ანტიკრიზისული გეგმის შესახებ; აღნიშნული გეგმის შეფასების თვალსაზრისით, საქართველოს მოსახლეობაში, ისევე როგორც რეგიონებში, დადებითი შეფასების ტენდენცია არსებობს; ამასთან, საქართველოს მოსახლეობის ზოგადი შეფასება შუალედურ პოზიციას იკავებს სამცხე-ჯავახეთსა და ქვემო ქართლს შორის. </a:t>
                      </a:r>
                    </a:p>
                    <a:p>
                      <a:pPr algn="ctr"/>
                      <a:endParaRPr lang="en-US" sz="11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907681229"/>
              </p:ext>
            </p:extLst>
          </p:nvPr>
        </p:nvGraphicFramePr>
        <p:xfrm>
          <a:off x="3886200" y="457200"/>
          <a:ext cx="5257800" cy="6400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3713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45257311"/>
              </p:ext>
            </p:extLst>
          </p:nvPr>
        </p:nvGraphicFramePr>
        <p:xfrm>
          <a:off x="152400" y="228600"/>
          <a:ext cx="3886200" cy="60960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მთავრობის ანტიკრიზიული გეგმის</a:t>
                      </a:r>
                      <a:r>
                        <a:rPr lang="ka-GE" sz="1800" baseline="0" dirty="0">
                          <a:solidFill>
                            <a:schemeClr val="tx1"/>
                          </a:solidFill>
                          <a:effectLst/>
                          <a:latin typeface="Sylfaen" pitchFamily="18" charset="0"/>
                          <a:ea typeface="+mn-ea"/>
                          <a:cs typeface="+mn-cs"/>
                        </a:rPr>
                        <a:t> შეფასება </a:t>
                      </a:r>
                      <a:r>
                        <a:rPr lang="ka-GE" sz="1400" b="0" baseline="0" dirty="0">
                          <a:solidFill>
                            <a:schemeClr val="tx1"/>
                          </a:solidFill>
                          <a:effectLst/>
                          <a:latin typeface="Sylfaen" pitchFamily="18" charset="0"/>
                          <a:ea typeface="+mn-ea"/>
                          <a:cs typeface="+mn-cs"/>
                        </a:rPr>
                        <a:t>(გაგრძელება)</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29584655"/>
              </p:ext>
            </p:extLst>
          </p:nvPr>
        </p:nvGraphicFramePr>
        <p:xfrm>
          <a:off x="152400" y="914400"/>
          <a:ext cx="3886200" cy="605028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3901855696"/>
                    </a:ext>
                  </a:extLst>
                </a:gridCol>
              </a:tblGrid>
              <a:tr h="5454162">
                <a:tc>
                  <a:txBody>
                    <a:bodyPr/>
                    <a:lstStyle/>
                    <a:p>
                      <a:r>
                        <a:rPr lang="ka-GE" sz="1200" b="1" kern="1200" dirty="0">
                          <a:solidFill>
                            <a:schemeClr val="lt1"/>
                          </a:solidFill>
                          <a:effectLst/>
                          <a:latin typeface="Sylfaen" pitchFamily="18" charset="0"/>
                          <a:ea typeface="+mn-ea"/>
                          <a:cs typeface="+mn-cs"/>
                        </a:rPr>
                        <a:t>ორივე რეგიონის რესპონდენტების ძირითადი ნაწილი (სამცხე-ჯავახეთში 46%, ხოლო ქვემო ქართლში - </a:t>
                      </a:r>
                      <a:r>
                        <a:rPr lang="ka-GE" sz="1200" b="1" kern="1200" baseline="0" dirty="0">
                          <a:solidFill>
                            <a:schemeClr val="lt1"/>
                          </a:solidFill>
                          <a:effectLst/>
                          <a:latin typeface="Sylfaen" pitchFamily="18" charset="0"/>
                          <a:ea typeface="+mn-ea"/>
                          <a:cs typeface="+mn-cs"/>
                        </a:rPr>
                        <a:t> 44%) </a:t>
                      </a:r>
                      <a:r>
                        <a:rPr lang="ka-GE" sz="1200" b="1" kern="1200" dirty="0">
                          <a:solidFill>
                            <a:schemeClr val="lt1"/>
                          </a:solidFill>
                          <a:effectLst/>
                          <a:latin typeface="Sylfaen" pitchFamily="18" charset="0"/>
                          <a:ea typeface="+mn-ea"/>
                          <a:cs typeface="+mn-cs"/>
                        </a:rPr>
                        <a:t>გეგმის მიმართ დადებით დამოკიდებულებას ინარჩუნებს იმ თვალსაზრისითაც, რომ წარმოდგენილი</a:t>
                      </a:r>
                      <a:r>
                        <a:rPr lang="ka-GE" sz="1200" b="1" kern="1200" baseline="0" dirty="0">
                          <a:solidFill>
                            <a:schemeClr val="lt1"/>
                          </a:solidFill>
                          <a:effectLst/>
                          <a:latin typeface="Sylfaen" pitchFamily="18" charset="0"/>
                          <a:ea typeface="+mn-ea"/>
                          <a:cs typeface="+mn-cs"/>
                        </a:rPr>
                        <a:t> გეგმა </a:t>
                      </a:r>
                      <a:r>
                        <a:rPr lang="ka-GE" sz="1200" b="1" kern="1200" dirty="0">
                          <a:solidFill>
                            <a:schemeClr val="lt1"/>
                          </a:solidFill>
                          <a:effectLst/>
                          <a:latin typeface="Sylfaen" pitchFamily="18" charset="0"/>
                          <a:ea typeface="+mn-ea"/>
                          <a:cs typeface="+mn-cs"/>
                        </a:rPr>
                        <a:t>მიაჩნია  მაქსიმუმად,  რისი შესაძლებლობაც ხელისუფლებას, დღესდღეობით, აქვს. </a:t>
                      </a:r>
                    </a:p>
                    <a:p>
                      <a:endParaRPr lang="ka-GE" sz="1200" b="1" kern="1200" dirty="0">
                        <a:solidFill>
                          <a:schemeClr val="lt1"/>
                        </a:solidFill>
                        <a:effectLst/>
                        <a:latin typeface="Sylfaen" pitchFamily="18" charset="0"/>
                        <a:ea typeface="+mn-ea"/>
                        <a:cs typeface="+mn-cs"/>
                      </a:endParaRPr>
                    </a:p>
                    <a:p>
                      <a:r>
                        <a:rPr lang="ka-GE" sz="1200" b="1" kern="1200" dirty="0">
                          <a:solidFill>
                            <a:schemeClr val="lt1"/>
                          </a:solidFill>
                          <a:effectLst/>
                          <a:latin typeface="Sylfaen" pitchFamily="18" charset="0"/>
                          <a:ea typeface="+mn-ea"/>
                          <a:cs typeface="+mn-cs"/>
                        </a:rPr>
                        <a:t>მეორე მხრივ, ორივე რეგიონის რესპონდენტების</a:t>
                      </a:r>
                      <a:r>
                        <a:rPr lang="ka-GE" sz="1200" b="1" kern="1200" baseline="0" dirty="0">
                          <a:solidFill>
                            <a:schemeClr val="lt1"/>
                          </a:solidFill>
                          <a:effectLst/>
                          <a:latin typeface="Sylfaen" pitchFamily="18" charset="0"/>
                          <a:ea typeface="+mn-ea"/>
                          <a:cs typeface="+mn-cs"/>
                        </a:rPr>
                        <a:t> უფრო დიდი ნაწილი (სამცხე-ჯავახეთში - 46%, ქვემო ქართლში - 35%) </a:t>
                      </a:r>
                      <a:r>
                        <a:rPr lang="ka-GE" sz="1200" b="1" kern="1200" dirty="0">
                          <a:solidFill>
                            <a:schemeClr val="lt1"/>
                          </a:solidFill>
                          <a:effectLst/>
                          <a:latin typeface="Sylfaen" pitchFamily="18" charset="0"/>
                          <a:ea typeface="+mn-ea"/>
                          <a:cs typeface="+mn-cs"/>
                        </a:rPr>
                        <a:t>ეთანხმება მოსაზრებას, რომ ანტიკრიზისული გეგმა სოციალური დაცვის მყარ გარანტიებს არ ქმნის და დახმარების მიღმა ტოვებს  უმუშევრებს, შშმ პირებს, პენსიონერებს და ა.შ. </a:t>
                      </a:r>
                    </a:p>
                    <a:p>
                      <a:endParaRPr lang="ka-GE" sz="1200" b="1" kern="1200" dirty="0">
                        <a:solidFill>
                          <a:schemeClr val="lt1"/>
                        </a:solidFill>
                        <a:effectLst/>
                        <a:latin typeface="Sylfaen" pitchFamily="18" charset="0"/>
                        <a:ea typeface="+mn-ea"/>
                        <a:cs typeface="+mn-cs"/>
                      </a:endParaRPr>
                    </a:p>
                    <a:p>
                      <a:pPr algn="ctr"/>
                      <a:r>
                        <a:rPr lang="ka-GE" sz="1100" b="1" kern="1200" dirty="0">
                          <a:solidFill>
                            <a:schemeClr val="tx1"/>
                          </a:solidFill>
                          <a:effectLst/>
                          <a:latin typeface="Sylfaen" pitchFamily="18" charset="0"/>
                          <a:ea typeface="+mn-ea"/>
                          <a:cs typeface="+mn-cs"/>
                        </a:rPr>
                        <a:t>კვლავ,</a:t>
                      </a:r>
                      <a:r>
                        <a:rPr lang="ka-GE" sz="1100" b="1" kern="1200" baseline="0" dirty="0">
                          <a:solidFill>
                            <a:schemeClr val="tx1"/>
                          </a:solidFill>
                          <a:effectLst/>
                          <a:latin typeface="Sylfaen" pitchFamily="18" charset="0"/>
                          <a:ea typeface="+mn-ea"/>
                          <a:cs typeface="+mn-cs"/>
                        </a:rPr>
                        <a:t> იკვეთება </a:t>
                      </a:r>
                      <a:r>
                        <a:rPr lang="ka-GE" sz="1100" b="1" kern="1200" dirty="0">
                          <a:solidFill>
                            <a:schemeClr val="tx1"/>
                          </a:solidFill>
                          <a:effectLst/>
                          <a:latin typeface="Sylfaen" pitchFamily="18" charset="0"/>
                          <a:ea typeface="+mn-ea"/>
                          <a:cs typeface="+mn-cs"/>
                        </a:rPr>
                        <a:t>ქვემო ქართლის მოსახლეობის რამდენადმე უფრო დადებითი დამოკიდებულება  (სამცხე-ჯავახეთთან</a:t>
                      </a:r>
                      <a:r>
                        <a:rPr lang="ka-GE" sz="1100" b="1" kern="1200" baseline="0" dirty="0">
                          <a:solidFill>
                            <a:schemeClr val="tx1"/>
                          </a:solidFill>
                          <a:effectLst/>
                          <a:latin typeface="Sylfaen" pitchFamily="18" charset="0"/>
                          <a:ea typeface="+mn-ea"/>
                          <a:cs typeface="+mn-cs"/>
                        </a:rPr>
                        <a:t> შედარებით) ანტიკრიზისული გეგმის მიმართ: ა) ამ რეგიონის რესპონდენტების 22% სრულიად ეთანხმება (ქულა 7) დებულებას იმის შესახებ, რომ აღნიშნული გეგმა მაქსიმუმია, რისი შესაძლებლობაც ხელისუფლებას აქვს (სამცხე-ჯავახეთში უკიდურესად დადებით შეფასებას 11% გამოთქვამს) და ბ) ქვემო ქართლში 15%, ხოლო სამცხე-ჯავახეთში - 4%) სრულიად არ ეთანხმება მოსაზრებას, რომ ანტიკრიზისული გეგმა რეალური დახმარების მიღმა ტოვებს სოციალურად დაუცველებს.</a:t>
                      </a:r>
                      <a:endParaRPr lang="ka-GE" sz="1100" b="1" kern="1200" dirty="0">
                        <a:solidFill>
                          <a:schemeClr val="tx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pPr algn="ctr"/>
                      <a:r>
                        <a:rPr lang="ka-GE" sz="1200" b="1" kern="1200" dirty="0">
                          <a:solidFill>
                            <a:srgbClr val="C00000"/>
                          </a:solidFill>
                          <a:effectLst/>
                          <a:latin typeface="Sylfaen" pitchFamily="18" charset="0"/>
                          <a:ea typeface="+mn-ea"/>
                          <a:cs typeface="+mn-cs"/>
                        </a:rPr>
                        <a:t>სამიზნე რეგიონებში გამოხატული შეფასებები,</a:t>
                      </a:r>
                      <a:r>
                        <a:rPr lang="ka-GE" sz="1200" b="1" kern="1200" baseline="0" dirty="0">
                          <a:solidFill>
                            <a:srgbClr val="C00000"/>
                          </a:solidFill>
                          <a:effectLst/>
                          <a:latin typeface="Sylfaen" pitchFamily="18" charset="0"/>
                          <a:ea typeface="+mn-ea"/>
                          <a:cs typeface="+mn-cs"/>
                        </a:rPr>
                        <a:t> ძირითადად, თანხვედრაშია საქართველოს მოსახლეობის შეფასებებთან; თუმცა, ქვემო ქართლის მოსახლეობა უფრო მეტად ლოალურ შეფასებებს გამოთქვამს საქართელოს მოსახლეობასთან შედარებითაც.</a:t>
                      </a:r>
                    </a:p>
                    <a:p>
                      <a:pPr algn="ct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7" name="Chart 6"/>
          <p:cNvGraphicFramePr/>
          <p:nvPr>
            <p:extLst>
              <p:ext uri="{D42A27DB-BD31-4B8C-83A1-F6EECF244321}">
                <p14:modId xmlns:p14="http://schemas.microsoft.com/office/powerpoint/2010/main" val="1122344571"/>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79383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560378847"/>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14307021"/>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რესპონდენტთა წუხილები</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4169214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200" b="1" kern="1200" dirty="0">
                          <a:solidFill>
                            <a:schemeClr val="lt1"/>
                          </a:solidFill>
                          <a:effectLst/>
                          <a:latin typeface="Sylfaen" pitchFamily="18" charset="0"/>
                          <a:ea typeface="+mn-ea"/>
                          <a:cs typeface="+mn-cs"/>
                        </a:rPr>
                        <a:t>ორივე რეგიონში რესპონდენტთა </a:t>
                      </a:r>
                      <a:r>
                        <a:rPr lang="en-US" sz="1200" b="1" kern="1200" dirty="0">
                          <a:solidFill>
                            <a:schemeClr val="lt1"/>
                          </a:solidFill>
                          <a:effectLst/>
                          <a:latin typeface="Sylfaen" pitchFamily="18" charset="0"/>
                          <a:ea typeface="+mn-ea"/>
                          <a:cs typeface="+mn-cs"/>
                        </a:rPr>
                        <a:t> </a:t>
                      </a:r>
                      <a:r>
                        <a:rPr lang="ka-GE" sz="1200" b="1" kern="1200" dirty="0">
                          <a:solidFill>
                            <a:schemeClr val="lt1"/>
                          </a:solidFill>
                          <a:effectLst/>
                          <a:latin typeface="Sylfaen" pitchFamily="18" charset="0"/>
                          <a:ea typeface="+mn-ea"/>
                          <a:cs typeface="+mn-cs"/>
                        </a:rPr>
                        <a:t>უმრავლესობა</a:t>
                      </a:r>
                      <a:r>
                        <a:rPr lang="ka-GE" sz="1200" b="1" kern="1200" baseline="0" dirty="0">
                          <a:solidFill>
                            <a:schemeClr val="lt1"/>
                          </a:solidFill>
                          <a:effectLst/>
                          <a:latin typeface="Sylfaen" pitchFamily="18" charset="0"/>
                          <a:ea typeface="+mn-ea"/>
                          <a:cs typeface="+mn-cs"/>
                        </a:rPr>
                        <a:t> გამოხატავს </a:t>
                      </a:r>
                      <a:r>
                        <a:rPr lang="ka-GE" sz="1200" b="1" kern="1200" dirty="0">
                          <a:solidFill>
                            <a:schemeClr val="lt1"/>
                          </a:solidFill>
                          <a:effectLst/>
                          <a:latin typeface="Sylfaen" pitchFamily="18" charset="0"/>
                          <a:ea typeface="+mn-ea"/>
                          <a:cs typeface="+mn-cs"/>
                        </a:rPr>
                        <a:t>წუხილს კორონავირუსით გამოწვეული (ან, მოსალოდნელი) სოციალური და ეკონომიკური დანარაკარგების მიმართ. </a:t>
                      </a:r>
                    </a:p>
                    <a:p>
                      <a:pPr marL="0" indent="0">
                        <a:buFont typeface="Arial" panose="020B0604020202020204" pitchFamily="34" charset="0"/>
                        <a:buNone/>
                      </a:pPr>
                      <a:endParaRPr lang="ka-GE" sz="1200" b="1" kern="1200" dirty="0">
                        <a:solidFill>
                          <a:schemeClr val="lt1"/>
                        </a:solidFill>
                        <a:effectLst/>
                        <a:latin typeface="Sylfaen" pitchFamily="18" charset="0"/>
                        <a:ea typeface="+mn-ea"/>
                        <a:cs typeface="+mn-cs"/>
                      </a:endParaRPr>
                    </a:p>
                    <a:p>
                      <a:pPr marL="0" indent="0">
                        <a:buFont typeface="Arial" panose="020B0604020202020204" pitchFamily="34" charset="0"/>
                        <a:buNone/>
                      </a:pPr>
                      <a:r>
                        <a:rPr lang="ka-GE" sz="1200" b="1" kern="1200" dirty="0">
                          <a:solidFill>
                            <a:schemeClr val="lt1"/>
                          </a:solidFill>
                          <a:effectLst/>
                          <a:latin typeface="Sylfaen" pitchFamily="18" charset="0"/>
                          <a:ea typeface="+mn-ea"/>
                          <a:cs typeface="+mn-cs"/>
                        </a:rPr>
                        <a:t>ორივე რეგიონში განსაკუთრებით განიცდიან ეკონომიკის ზრდის შენელებას და იმას, რომ არ იციან, როდის დასრულდება ვირუსი.</a:t>
                      </a:r>
                    </a:p>
                    <a:p>
                      <a:pPr marL="0" indent="0">
                        <a:buFont typeface="Arial" panose="020B0604020202020204" pitchFamily="34" charset="0"/>
                        <a:buNone/>
                      </a:pPr>
                      <a:endParaRPr lang="ka-GE" sz="12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ka-GE" sz="1200" b="1" kern="1200" dirty="0">
                          <a:solidFill>
                            <a:schemeClr val="tx1"/>
                          </a:solidFill>
                          <a:effectLst/>
                          <a:latin typeface="Sylfaen" pitchFamily="18" charset="0"/>
                          <a:ea typeface="+mn-ea"/>
                          <a:cs typeface="+mn-cs"/>
                        </a:rPr>
                        <a:t>აღსანიშნავია რეგიონებს შორის ცალკეული განსხვავებები: მაგალითად,</a:t>
                      </a:r>
                      <a:r>
                        <a:rPr lang="ka-GE" sz="1200" b="1" kern="1200" baseline="0" dirty="0">
                          <a:solidFill>
                            <a:schemeClr val="tx1"/>
                          </a:solidFill>
                          <a:effectLst/>
                          <a:latin typeface="Sylfaen" pitchFamily="18" charset="0"/>
                          <a:ea typeface="+mn-ea"/>
                          <a:cs typeface="+mn-cs"/>
                        </a:rPr>
                        <a:t> </a:t>
                      </a:r>
                      <a:r>
                        <a:rPr lang="ka-GE" sz="1200" b="1" kern="1200" dirty="0">
                          <a:solidFill>
                            <a:schemeClr val="tx1"/>
                          </a:solidFill>
                          <a:effectLst/>
                          <a:latin typeface="Sylfaen" pitchFamily="18" charset="0"/>
                          <a:ea typeface="+mn-ea"/>
                          <a:cs typeface="+mn-cs"/>
                        </a:rPr>
                        <a:t>სამცხე-ჯავახეთში</a:t>
                      </a:r>
                      <a:r>
                        <a:rPr lang="ka-GE" sz="1200" b="1" kern="1200" baseline="0" dirty="0">
                          <a:solidFill>
                            <a:schemeClr val="tx1"/>
                          </a:solidFill>
                          <a:effectLst/>
                          <a:latin typeface="Sylfaen" pitchFamily="18" charset="0"/>
                          <a:ea typeface="+mn-ea"/>
                          <a:cs typeface="+mn-cs"/>
                        </a:rPr>
                        <a:t> (ქვემო ქართლთან შედარებით) უფრო მეტად განიცდიან შეზღუდვების დასრულებამდე არასაკმარისი დანაზოგის ქონას.</a:t>
                      </a:r>
                    </a:p>
                    <a:p>
                      <a:pPr marL="0" indent="0" algn="ctr">
                        <a:buFont typeface="Arial" panose="020B0604020202020204" pitchFamily="34" charset="0"/>
                        <a:buNone/>
                      </a:pPr>
                      <a:endParaRPr lang="ka-GE"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r>
                        <a:rPr lang="ka-GE" sz="1200" b="1" kern="1200" baseline="0" dirty="0">
                          <a:solidFill>
                            <a:schemeClr val="tx1"/>
                          </a:solidFill>
                          <a:effectLst/>
                          <a:latin typeface="Sylfaen" pitchFamily="18" charset="0"/>
                          <a:ea typeface="+mn-ea"/>
                          <a:cs typeface="+mn-cs"/>
                        </a:rPr>
                        <a:t>ეს განსხვავებაც იმით უნდა აიხსნას, რომ, ხელისუფლების ჩარევით, ქვემო ქართლის მოსახლეობას მიეცა სასოფლო-სამეურნეო პროდუქტების მასობრივად გაყიდვის შესაძლებლობა, რამაც ოჯახებს შემოსავალი გაუჩინა.</a:t>
                      </a:r>
                    </a:p>
                    <a:p>
                      <a:pPr marL="0" indent="0" algn="ctr">
                        <a:buFont typeface="Arial" panose="020B0604020202020204" pitchFamily="34" charset="0"/>
                        <a:buNone/>
                      </a:pPr>
                      <a:endParaRPr lang="ka-GE"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r>
                        <a:rPr lang="ka-GE" sz="1200" b="1" kern="1200" dirty="0">
                          <a:solidFill>
                            <a:srgbClr val="C00000"/>
                          </a:solidFill>
                          <a:effectLst/>
                          <a:latin typeface="Sylfaen" pitchFamily="18" charset="0"/>
                          <a:ea typeface="+mn-ea"/>
                          <a:cs typeface="+mn-cs"/>
                        </a:rPr>
                        <a:t>ორივე რეგიონის მოსახლეობის გამოხატული წუხილები</a:t>
                      </a:r>
                      <a:r>
                        <a:rPr lang="ka-GE" sz="1200" b="1" kern="1200" baseline="0" dirty="0">
                          <a:solidFill>
                            <a:srgbClr val="C00000"/>
                          </a:solidFill>
                          <a:effectLst/>
                          <a:latin typeface="Sylfaen" pitchFamily="18" charset="0"/>
                          <a:ea typeface="+mn-ea"/>
                          <a:cs typeface="+mn-cs"/>
                        </a:rPr>
                        <a:t> ძირითადად თანხვდება საქართველოს მოსახლეობის წუხილებს; თუმცა, აღსანიშნავია, რომ საქართელოს მოსახლეობის წუხილების მაღალი ინტენსივობა უფრო მეტად შეესაბამება სამცხე-ჯავახეთის მოსახლეობის წუხილებს (ქვემო ქართლთან შედარებით).</a:t>
                      </a: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604942344"/>
              </p:ext>
            </p:extLst>
          </p:nvPr>
        </p:nvGraphicFramePr>
        <p:xfrm>
          <a:off x="3810000" y="0"/>
          <a:ext cx="5334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232939254"/>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სტიგმები და სტიგმატიზაცია</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97235560"/>
              </p:ext>
            </p:extLst>
          </p:nvPr>
        </p:nvGraphicFramePr>
        <p:xfrm>
          <a:off x="152400" y="1022838"/>
          <a:ext cx="3572608" cy="61264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dirty="0">
                          <a:solidFill>
                            <a:schemeClr val="lt1"/>
                          </a:solidFill>
                          <a:effectLst/>
                          <a:latin typeface="Sylfaen" pitchFamily="18" charset="0"/>
                          <a:ea typeface="+mn-ea"/>
                          <a:cs typeface="+mn-cs"/>
                        </a:rPr>
                        <a:t>ორივე რეგიონის მოსახლეობის უმრავლესობაში სტიგმები ინფიცირებულების მიმართ არ იკვეთება;</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dirty="0">
                          <a:solidFill>
                            <a:schemeClr val="lt1"/>
                          </a:solidFill>
                          <a:effectLst/>
                          <a:latin typeface="Sylfaen" pitchFamily="18" charset="0"/>
                          <a:ea typeface="+mn-ea"/>
                          <a:cs typeface="+mn-cs"/>
                        </a:rPr>
                        <a:t>მიუხედავად</a:t>
                      </a:r>
                      <a:r>
                        <a:rPr lang="ka-GE" sz="1200" b="1" kern="1200" baseline="0" dirty="0">
                          <a:solidFill>
                            <a:schemeClr val="lt1"/>
                          </a:solidFill>
                          <a:effectLst/>
                          <a:latin typeface="Sylfaen" pitchFamily="18" charset="0"/>
                          <a:ea typeface="+mn-ea"/>
                          <a:cs typeface="+mn-cs"/>
                        </a:rPr>
                        <a:t> ამისა, ორივე რეგიონში არსებობს სხვადასხვა სტიგმის გამზიარებელ ადამიანთა არცთუ მცირე ჯგუფი:</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chemeClr val="lt1"/>
                          </a:solidFill>
                          <a:effectLst/>
                          <a:latin typeface="Sylfaen" pitchFamily="18" charset="0"/>
                          <a:ea typeface="+mn-ea"/>
                          <a:cs typeface="+mn-cs"/>
                        </a:rPr>
                        <a:t>ა) ქვემო ქართლში გამოკითხულთა 22% ეთანხმება მოსაზრებას, რომ თუ ადამიანს ვირუსი დაუდასტურდა, არავის არ უნდა გაუმხილოს, სამედიცინო პერსონალის გარდა (სამცხე-ჯავახეთში ამას იზიარებს 12%);</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chemeClr val="lt1"/>
                          </a:solidFill>
                          <a:effectLst/>
                          <a:latin typeface="Sylfaen" pitchFamily="18" charset="0"/>
                          <a:ea typeface="+mn-ea"/>
                          <a:cs typeface="+mn-cs"/>
                        </a:rPr>
                        <a:t>ბ) ორივე რეგიონში დაახლოებით ყოველი მეხუთე რესპონდენტი სრულიად ეთანხმება (ქულა 7)  იმას, რომ კარანტინში მყოფი ადამიანები ისეთ შენობაში უნდა განთავსდნენ, რომელიც ძალზე მოშორებული იქნება დასახლებული პუნქტისგან;</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chemeClr val="lt1"/>
                          </a:solidFill>
                          <a:effectLst/>
                          <a:latin typeface="Sylfaen" pitchFamily="18" charset="0"/>
                          <a:ea typeface="+mn-ea"/>
                          <a:cs typeface="+mn-cs"/>
                        </a:rPr>
                        <a:t>გ) ვირუსისგან გამოჯანმრთელებული ადამიანის მინიმუმ 1 თვიან კარანტინში/თვითიზოლაციაში დატოვებას სრულიად ეთანხმება სმცხე-ჯავახეთში გამოკითხულთა 16%, ხოლო ქვემო ქართლის რესპონდენტთა მეხუთედი.</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100" b="1" kern="1200" baseline="0" dirty="0">
                          <a:solidFill>
                            <a:srgbClr val="C00000"/>
                          </a:solidFill>
                          <a:effectLst/>
                          <a:latin typeface="Sylfaen" pitchFamily="18" charset="0"/>
                          <a:ea typeface="+mn-ea"/>
                          <a:cs typeface="+mn-cs"/>
                        </a:rPr>
                        <a:t>სამიზნე რეგიონების მონაცემები საქართველოს მოსახლეობის მონაცემებთან თანხვედრაშია იმ თვალსაზრისით, რომ სტიგმატიზაცია არ არის მეინსტრიმული; თუმცა,  საქართველოს მოსახლეობაში უფრო მცირეა ის ჯგუფი, რომელიც ინფიცირებასთან დაკავშირებულ სტიგმებს იზიარებს.</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95243907"/>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21523713"/>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ka-GE" sz="1800" dirty="0">
                          <a:solidFill>
                            <a:schemeClr val="tx1"/>
                          </a:solidFill>
                          <a:effectLst/>
                          <a:latin typeface="Sylfaen" pitchFamily="18" charset="0"/>
                          <a:ea typeface="+mn-ea"/>
                          <a:cs typeface="+mn-cs"/>
                        </a:rPr>
                        <a:t>ცრურწმენები</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72662836"/>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ka-GE" sz="1400" b="1" kern="1200" dirty="0">
                          <a:solidFill>
                            <a:schemeClr val="lt1"/>
                          </a:solidFill>
                          <a:effectLst/>
                          <a:latin typeface="Sylfaen" pitchFamily="18" charset="0"/>
                          <a:ea typeface="+mn-ea"/>
                          <a:cs typeface="+mn-cs"/>
                        </a:rPr>
                        <a:t>როგორც</a:t>
                      </a:r>
                      <a:r>
                        <a:rPr lang="ka-GE" sz="1400" b="1" kern="1200" baseline="0" dirty="0">
                          <a:solidFill>
                            <a:schemeClr val="lt1"/>
                          </a:solidFill>
                          <a:effectLst/>
                          <a:latin typeface="Sylfaen" pitchFamily="18" charset="0"/>
                          <a:ea typeface="+mn-ea"/>
                          <a:cs typeface="+mn-cs"/>
                        </a:rPr>
                        <a:t> </a:t>
                      </a:r>
                      <a:r>
                        <a:rPr lang="ka-GE" sz="1400" b="1" kern="1200" dirty="0">
                          <a:solidFill>
                            <a:schemeClr val="lt1"/>
                          </a:solidFill>
                          <a:effectLst/>
                          <a:latin typeface="Sylfaen" pitchFamily="18" charset="0"/>
                          <a:ea typeface="+mn-ea"/>
                          <a:cs typeface="+mn-cs"/>
                        </a:rPr>
                        <a:t>სამცხე-ჯავახეთში, ისე ქვემო ქართლში გამოკითხული რესპონდენტების გამოკვეთილი უმრავლესობა არ ეთანხმება მოსაზრებებს, რომ ალკოჰოლის</a:t>
                      </a:r>
                      <a:r>
                        <a:rPr lang="ka-GE" sz="1400" b="1" kern="1200" baseline="0" dirty="0">
                          <a:solidFill>
                            <a:schemeClr val="lt1"/>
                          </a:solidFill>
                          <a:effectLst/>
                          <a:latin typeface="Sylfaen" pitchFamily="18" charset="0"/>
                          <a:ea typeface="+mn-ea"/>
                          <a:cs typeface="+mn-cs"/>
                        </a:rPr>
                        <a:t> მიღება</a:t>
                      </a:r>
                      <a:r>
                        <a:rPr lang="ka-GE" sz="1400" b="1" kern="1200" dirty="0">
                          <a:solidFill>
                            <a:schemeClr val="lt1"/>
                          </a:solidFill>
                          <a:effectLst/>
                          <a:latin typeface="Sylfaen" pitchFamily="18" charset="0"/>
                          <a:ea typeface="+mn-ea"/>
                          <a:cs typeface="+mn-cs"/>
                        </a:rPr>
                        <a:t> ან თამბაქოს მოხმარება</a:t>
                      </a:r>
                      <a:r>
                        <a:rPr lang="ka-GE" sz="1400" b="1" kern="1200" baseline="0" dirty="0">
                          <a:solidFill>
                            <a:schemeClr val="lt1"/>
                          </a:solidFill>
                          <a:effectLst/>
                          <a:latin typeface="Sylfaen" pitchFamily="18" charset="0"/>
                          <a:ea typeface="+mn-ea"/>
                          <a:cs typeface="+mn-cs"/>
                        </a:rPr>
                        <a:t> </a:t>
                      </a:r>
                      <a:r>
                        <a:rPr lang="ka-GE" sz="1400" b="1" kern="1200" dirty="0">
                          <a:solidFill>
                            <a:schemeClr val="lt1"/>
                          </a:solidFill>
                          <a:effectLst/>
                          <a:latin typeface="Sylfaen" pitchFamily="18" charset="0"/>
                          <a:ea typeface="+mn-ea"/>
                          <a:cs typeface="+mn-cs"/>
                        </a:rPr>
                        <a:t>ვირუსით დაინფიცირების რისკს ამცირებს.</a:t>
                      </a:r>
                    </a:p>
                    <a:p>
                      <a:endParaRPr lang="ka-GE" sz="1400" b="1" kern="1200" dirty="0">
                        <a:solidFill>
                          <a:schemeClr val="lt1"/>
                        </a:solidFill>
                        <a:effectLst/>
                        <a:latin typeface="Sylfaen" pitchFamily="18" charset="0"/>
                        <a:ea typeface="+mn-ea"/>
                        <a:cs typeface="+mn-cs"/>
                      </a:endParaRPr>
                    </a:p>
                    <a:p>
                      <a:r>
                        <a:rPr lang="ka-GE" sz="1400" b="1" kern="1200" dirty="0">
                          <a:solidFill>
                            <a:schemeClr val="lt1"/>
                          </a:solidFill>
                          <a:effectLst/>
                          <a:latin typeface="Sylfaen" pitchFamily="18" charset="0"/>
                          <a:ea typeface="+mn-ea"/>
                          <a:cs typeface="+mn-cs"/>
                        </a:rPr>
                        <a:t>უფრო</a:t>
                      </a:r>
                      <a:r>
                        <a:rPr lang="ka-GE" sz="1400" b="1" kern="1200" baseline="0" dirty="0">
                          <a:solidFill>
                            <a:schemeClr val="lt1"/>
                          </a:solidFill>
                          <a:effectLst/>
                          <a:latin typeface="Sylfaen" pitchFamily="18" charset="0"/>
                          <a:ea typeface="+mn-ea"/>
                          <a:cs typeface="+mn-cs"/>
                        </a:rPr>
                        <a:t> რეზისტენტულები, ამ მიმართულებით, ქვემო ქართლის რესპონდენტები არიან.</a:t>
                      </a:r>
                    </a:p>
                    <a:p>
                      <a:endParaRPr lang="ka-GE" sz="1400" b="1" kern="1200" baseline="0" dirty="0">
                        <a:solidFill>
                          <a:schemeClr val="lt1"/>
                        </a:solidFill>
                        <a:effectLst/>
                        <a:latin typeface="Sylfaen" pitchFamily="18" charset="0"/>
                        <a:ea typeface="+mn-ea"/>
                        <a:cs typeface="+mn-cs"/>
                      </a:endParaRPr>
                    </a:p>
                    <a:p>
                      <a:pPr algn="ctr"/>
                      <a:r>
                        <a:rPr lang="ka-GE" sz="1200" b="1" kern="1200" baseline="0" dirty="0">
                          <a:solidFill>
                            <a:srgbClr val="C00000"/>
                          </a:solidFill>
                          <a:effectLst/>
                          <a:latin typeface="Sylfaen" pitchFamily="18" charset="0"/>
                          <a:ea typeface="+mn-ea"/>
                          <a:cs typeface="+mn-cs"/>
                        </a:rPr>
                        <a:t>სამიზნე რეგიონების მოსახლეობის მოსაზრებები, აღნიშნული მიმართულებით, თანხვედრაშია საქართელოს მოსახლეობის მოსაზრებებთან; თუმცა, ალკოჰოლისა და თამბაქოს ანტივირუსული ეფექტის მიმართ საქართველოს მოსახლეობაშიც უფრო უარყოფითი დამოკიდებულებაა, ვიდრე სამცხე-ჯავახეთში.</a:t>
                      </a: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ka-GE" sz="3600" dirty="0">
                <a:latin typeface="Sylfaen" panose="010A0502050306030303" pitchFamily="18" charset="0"/>
              </a:rPr>
              <a:t>გმადლობთ ყურადღებისთვის!</a:t>
            </a:r>
            <a:endParaRPr lang="en-US" sz="3600" dirty="0">
              <a:latin typeface="Sylfaen" panose="010A0502050306030303" pitchFamily="18" charset="0"/>
            </a:endParaRPr>
          </a:p>
        </p:txBody>
      </p:sp>
    </p:spTree>
    <p:extLst>
      <p:ext uri="{BB962C8B-B14F-4D97-AF65-F5344CB8AC3E}">
        <p14:creationId xmlns:p14="http://schemas.microsoft.com/office/powerpoint/2010/main" val="77353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1627B7F-1168-45DD-83EE-06108F8499CA}"/>
              </a:ext>
            </a:extLst>
          </p:cNvPr>
          <p:cNvGraphicFramePr>
            <a:graphicFrameLocks noGrp="1"/>
          </p:cNvGraphicFramePr>
          <p:nvPr>
            <p:extLst>
              <p:ext uri="{D42A27DB-BD31-4B8C-83A1-F6EECF244321}">
                <p14:modId xmlns:p14="http://schemas.microsoft.com/office/powerpoint/2010/main" val="2984119888"/>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სამსახურის</a:t>
                      </a:r>
                      <a:r>
                        <a:rPr lang="ka-GE" sz="1800" baseline="0" dirty="0">
                          <a:solidFill>
                            <a:schemeClr val="tx1"/>
                          </a:solidFill>
                          <a:effectLst/>
                          <a:latin typeface="Sylfaen" pitchFamily="18" charset="0"/>
                        </a:rPr>
                        <a:t> დაკარგვის მიზეზები</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7" name="Table 6">
            <a:extLst>
              <a:ext uri="{FF2B5EF4-FFF2-40B4-BE49-F238E27FC236}">
                <a16:creationId xmlns:a16="http://schemas.microsoft.com/office/drawing/2014/main" id="{35B8B22A-BBBD-41CC-BA1E-D435474EEA61}"/>
              </a:ext>
            </a:extLst>
          </p:cNvPr>
          <p:cNvGraphicFramePr>
            <a:graphicFrameLocks noGrp="1"/>
          </p:cNvGraphicFramePr>
          <p:nvPr>
            <p:extLst>
              <p:ext uri="{D42A27DB-BD31-4B8C-83A1-F6EECF244321}">
                <p14:modId xmlns:p14="http://schemas.microsoft.com/office/powerpoint/2010/main" val="3395939463"/>
              </p:ext>
            </p:extLst>
          </p:nvPr>
        </p:nvGraphicFramePr>
        <p:xfrm>
          <a:off x="161192" y="1219200"/>
          <a:ext cx="4038600" cy="48768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600" b="1" kern="1200" dirty="0">
                          <a:solidFill>
                            <a:schemeClr val="lt1"/>
                          </a:solidFill>
                          <a:effectLst/>
                          <a:latin typeface="Sylfaen" pitchFamily="18" charset="0"/>
                          <a:ea typeface="+mn-ea"/>
                          <a:cs typeface="+mn-cs"/>
                        </a:rPr>
                        <a:t>გამოიკვეთა სამსახურის დაკარგვის</a:t>
                      </a:r>
                      <a:r>
                        <a:rPr lang="ka-GE" sz="1600" b="1" kern="1200" baseline="0" dirty="0">
                          <a:solidFill>
                            <a:schemeClr val="lt1"/>
                          </a:solidFill>
                          <a:effectLst/>
                          <a:latin typeface="Sylfaen" pitchFamily="18" charset="0"/>
                          <a:ea typeface="+mn-ea"/>
                          <a:cs typeface="+mn-cs"/>
                        </a:rPr>
                        <a:t> </a:t>
                      </a:r>
                      <a:r>
                        <a:rPr lang="ka-GE" sz="1600" b="1" kern="1200" dirty="0">
                          <a:solidFill>
                            <a:schemeClr val="lt1"/>
                          </a:solidFill>
                          <a:effectLst/>
                          <a:latin typeface="Sylfaen" pitchFamily="18" charset="0"/>
                          <a:ea typeface="+mn-ea"/>
                          <a:cs typeface="+mn-cs"/>
                        </a:rPr>
                        <a:t>ორი მიზეზი:</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ka-GE" sz="1600" b="1" kern="1200" dirty="0">
                          <a:solidFill>
                            <a:schemeClr val="lt1"/>
                          </a:solidFill>
                          <a:effectLst/>
                          <a:latin typeface="Sylfaen" pitchFamily="18" charset="0"/>
                          <a:ea typeface="+mn-ea"/>
                          <a:cs typeface="+mn-cs"/>
                        </a:rPr>
                        <a:t>სამცხე-ჯავახეთში გამოკითხულები</a:t>
                      </a:r>
                      <a:r>
                        <a:rPr lang="ka-GE" sz="1600" b="1" kern="1200" baseline="0" dirty="0">
                          <a:solidFill>
                            <a:schemeClr val="lt1"/>
                          </a:solidFill>
                          <a:effectLst/>
                          <a:latin typeface="Sylfaen" pitchFamily="18" charset="0"/>
                          <a:ea typeface="+mn-ea"/>
                          <a:cs typeface="+mn-cs"/>
                        </a:rPr>
                        <a:t> მთავარ მიზეზად (67%) ასახელებენ</a:t>
                      </a:r>
                      <a:r>
                        <a:rPr lang="ka-GE" sz="1600" b="1" kern="1200" dirty="0">
                          <a:solidFill>
                            <a:schemeClr val="lt1"/>
                          </a:solidFill>
                          <a:effectLst/>
                          <a:latin typeface="Sylfaen" pitchFamily="18" charset="0"/>
                          <a:ea typeface="+mn-ea"/>
                          <a:cs typeface="+mn-cs"/>
                        </a:rPr>
                        <a:t> დისტანციურად მუშაობის შეუძლებლობას; ამავე მიზეზს ასახელებს ქვემო ქართლის რესპონდენტების დაახლოებით მესამედი (31%).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ka-GE" sz="1600" b="1" kern="1200" dirty="0">
                        <a:solidFill>
                          <a:schemeClr val="lt1"/>
                        </a:solidFill>
                        <a:effectLst/>
                        <a:latin typeface="Sylfaen" pitchFamily="18"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ka-GE" sz="1600" b="1" kern="1200" dirty="0">
                          <a:solidFill>
                            <a:schemeClr val="lt1"/>
                          </a:solidFill>
                          <a:effectLst/>
                          <a:latin typeface="Sylfaen" pitchFamily="18" charset="0"/>
                          <a:ea typeface="+mn-ea"/>
                          <a:cs typeface="+mn-cs"/>
                        </a:rPr>
                        <a:t>ქვემო ქართლში გამოკითხულთა უმრავლესობა (53%) სამსახურის დაკარგვის მიზეზად ასახელებს იმას, რომ, პანდემიის გამო, ბიზნესმა, რომელშიც ისინი იყვნენ დასაქმებულნი, შეწყვიტა მუშაობა.  ამ მიზეზს სამცხე ჯავახეთში რესპონდენტების მეხუთედი</a:t>
                      </a:r>
                      <a:r>
                        <a:rPr lang="ka-GE" sz="1600" b="1" kern="1200" baseline="0" dirty="0">
                          <a:solidFill>
                            <a:schemeClr val="lt1"/>
                          </a:solidFill>
                          <a:effectLst/>
                          <a:latin typeface="Sylfaen" pitchFamily="18" charset="0"/>
                          <a:ea typeface="+mn-ea"/>
                          <a:cs typeface="+mn-cs"/>
                        </a:rPr>
                        <a:t> ასახელებს.</a:t>
                      </a:r>
                      <a:r>
                        <a:rPr lang="ka-GE" sz="1600" b="1" kern="1200" dirty="0">
                          <a:solidFill>
                            <a:schemeClr val="lt1"/>
                          </a:solidFill>
                          <a:effectLst/>
                          <a:latin typeface="Sylfaen" pitchFamily="18" charset="0"/>
                          <a:ea typeface="+mn-ea"/>
                          <a:cs typeface="+mn-cs"/>
                        </a:rPr>
                        <a:t> </a:t>
                      </a:r>
                    </a:p>
                    <a:p>
                      <a:endParaRPr lang="ka-GE" sz="16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5" name="Chart 4"/>
          <p:cNvGraphicFramePr/>
          <p:nvPr/>
        </p:nvGraphicFramePr>
        <p:xfrm>
          <a:off x="4267200" y="152400"/>
          <a:ext cx="4876800" cy="6502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3238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990272690"/>
              </p:ext>
            </p:extLst>
          </p:nvPr>
        </p:nvGraphicFramePr>
        <p:xfrm>
          <a:off x="4114800" y="0"/>
          <a:ext cx="5029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40096872"/>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უმუშევრობის ტრაექტორია</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7660249"/>
              </p:ext>
            </p:extLst>
          </p:nvPr>
        </p:nvGraphicFramePr>
        <p:xfrm>
          <a:off x="161192" y="1219200"/>
          <a:ext cx="4038600" cy="46482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latin typeface="Sylfaen" pitchFamily="18" charset="0"/>
                        </a:rPr>
                        <a:t> </a:t>
                      </a:r>
                      <a:endParaRPr lang="ka-GE" sz="1800" b="1" kern="1200" dirty="0">
                        <a:solidFill>
                          <a:schemeClr val="lt1"/>
                        </a:solidFill>
                        <a:effectLst/>
                        <a:latin typeface="Sylfaen" pitchFamily="18" charset="0"/>
                        <a:ea typeface="+mn-ea"/>
                        <a:cs typeface="+mn-cs"/>
                      </a:endParaRPr>
                    </a:p>
                    <a:p>
                      <a:r>
                        <a:rPr lang="ka-GE" sz="1800" b="1" kern="1200" dirty="0">
                          <a:solidFill>
                            <a:schemeClr val="lt1"/>
                          </a:solidFill>
                          <a:effectLst/>
                          <a:latin typeface="Sylfaen" pitchFamily="18" charset="0"/>
                          <a:ea typeface="+mn-ea"/>
                          <a:cs typeface="+mn-cs"/>
                        </a:rPr>
                        <a:t>უმუშევრობის ზრდის ტრაექტორია ასეთია: </a:t>
                      </a:r>
                    </a:p>
                    <a:p>
                      <a:pPr marL="285750" indent="-285750">
                        <a:buFont typeface="Arial" panose="020B0604020202020204" pitchFamily="34" charset="0"/>
                        <a:buChar char="•"/>
                      </a:pPr>
                      <a:r>
                        <a:rPr lang="ka-GE" sz="1800" b="1" kern="1200" dirty="0">
                          <a:solidFill>
                            <a:schemeClr val="lt1"/>
                          </a:solidFill>
                          <a:effectLst/>
                          <a:latin typeface="Sylfaen" pitchFamily="18" charset="0"/>
                          <a:ea typeface="+mn-ea"/>
                          <a:cs typeface="+mn-cs"/>
                        </a:rPr>
                        <a:t>სამცხე-ჯავახეთში</a:t>
                      </a:r>
                      <a:r>
                        <a:rPr lang="ka-GE" sz="1800" b="1" kern="1200" baseline="0" dirty="0">
                          <a:solidFill>
                            <a:schemeClr val="lt1"/>
                          </a:solidFill>
                          <a:effectLst/>
                          <a:latin typeface="Sylfaen" pitchFamily="18" charset="0"/>
                          <a:ea typeface="+mn-ea"/>
                          <a:cs typeface="+mn-cs"/>
                        </a:rPr>
                        <a:t> 8%-ით გაიზარდა უმუშევრობის მაჩვენებელი;</a:t>
                      </a:r>
                      <a:endParaRPr lang="ka-GE" sz="18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ka-GE" sz="1800" b="1" kern="1200" dirty="0">
                          <a:solidFill>
                            <a:schemeClr val="lt1"/>
                          </a:solidFill>
                          <a:effectLst/>
                          <a:latin typeface="Sylfaen" pitchFamily="18" charset="0"/>
                          <a:ea typeface="+mn-ea"/>
                          <a:cs typeface="+mn-cs"/>
                        </a:rPr>
                        <a:t>ქვემო ქართლში - 19%-ით</a:t>
                      </a:r>
                    </a:p>
                    <a:p>
                      <a:pPr marL="285750" indent="-285750">
                        <a:buFont typeface="Arial" panose="020B0604020202020204" pitchFamily="34" charset="0"/>
                        <a:buChar char="•"/>
                      </a:pPr>
                      <a:endParaRPr lang="ka-GE" sz="18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ka-GE" sz="1400" b="1" kern="1200" dirty="0">
                          <a:solidFill>
                            <a:schemeClr val="tx1"/>
                          </a:solidFill>
                          <a:effectLst/>
                          <a:latin typeface="Sylfaen" pitchFamily="18" charset="0"/>
                          <a:ea typeface="+mn-ea"/>
                          <a:cs typeface="+mn-cs"/>
                        </a:rPr>
                        <a:t>მნიშვნელოვანი განსვლა  სამცხე-ჯავახეთსა და ქვემო ქართლს შორის გამოწვეული უნდა იყოს იმით, რომ ბოლნისისა და მარნეულის</a:t>
                      </a:r>
                      <a:r>
                        <a:rPr lang="ka-GE" sz="1400" b="1" kern="1200" baseline="0" dirty="0">
                          <a:solidFill>
                            <a:schemeClr val="tx1"/>
                          </a:solidFill>
                          <a:effectLst/>
                          <a:latin typeface="Sylfaen" pitchFamily="18" charset="0"/>
                          <a:ea typeface="+mn-ea"/>
                          <a:cs typeface="+mn-cs"/>
                        </a:rPr>
                        <a:t> მუნიციპალიტეტები საკარანტინე ზონას წარმოადგენდნენ.</a:t>
                      </a:r>
                    </a:p>
                    <a:p>
                      <a:pPr marL="0" indent="0" algn="ctr">
                        <a:buFont typeface="Arial" panose="020B0604020202020204" pitchFamily="34" charset="0"/>
                        <a:buNone/>
                      </a:pPr>
                      <a:endParaRPr lang="ka-GE" sz="1400" b="1" kern="1200" baseline="0" dirty="0">
                        <a:solidFill>
                          <a:schemeClr val="tx1"/>
                        </a:solidFill>
                        <a:effectLst/>
                        <a:latin typeface="Sylfaen" pitchFamily="18" charset="0"/>
                        <a:ea typeface="+mn-ea"/>
                        <a:cs typeface="+mn-cs"/>
                      </a:endParaRPr>
                    </a:p>
                    <a:p>
                      <a:pPr marL="0" indent="0" algn="ctr" defTabSz="914400" rtl="0" eaLnBrk="1" latinLnBrk="0" hangingPunct="1">
                        <a:buFont typeface="Arial" panose="020B0604020202020204" pitchFamily="34" charset="0"/>
                        <a:buNone/>
                      </a:pPr>
                      <a:r>
                        <a:rPr lang="ka-GE" sz="1400" b="1" kern="1200" dirty="0">
                          <a:solidFill>
                            <a:srgbClr val="C00000"/>
                          </a:solidFill>
                          <a:latin typeface="Sylfaen" pitchFamily="18" charset="0"/>
                          <a:ea typeface="Calibri" panose="020F0502020204030204" pitchFamily="34" charset="0"/>
                          <a:cs typeface="Calibri" panose="020F0502020204030204" pitchFamily="34" charset="0"/>
                        </a:rPr>
                        <a:t>საქართველოს და ქვემო ქართლის მაჩვენებლები, პამდემიის პირობებში უმუშევრობის ზრდის თვალსაზრისით, მსგავსია. სამცხე-ჯავახეთში უმუშევრობის ზრდის მასშტაბი გაცილებით მცირეა.</a:t>
                      </a:r>
                    </a:p>
                    <a:p>
                      <a:pPr marL="0" indent="0" algn="ctr">
                        <a:buFont typeface="Arial" panose="020B0604020202020204" pitchFamily="34" charset="0"/>
                        <a:buNone/>
                      </a:pPr>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0F0E9AF-580D-4E11-B3FF-61BC694EEBE8}"/>
              </a:ext>
            </a:extLst>
          </p:cNvPr>
          <p:cNvGraphicFramePr>
            <a:graphicFrameLocks noGrp="1"/>
          </p:cNvGraphicFramePr>
          <p:nvPr>
            <p:extLst>
              <p:ext uri="{D42A27DB-BD31-4B8C-83A1-F6EECF244321}">
                <p14:modId xmlns:p14="http://schemas.microsoft.com/office/powerpoint/2010/main" val="2016249574"/>
              </p:ext>
            </p:extLst>
          </p:nvPr>
        </p:nvGraphicFramePr>
        <p:xfrm>
          <a:off x="152400" y="1524000"/>
          <a:ext cx="4038600" cy="37338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3733800">
                <a:tc>
                  <a:txBody>
                    <a:bodyPr/>
                    <a:lstStyle/>
                    <a:p>
                      <a:r>
                        <a:rPr lang="ka-GE" sz="2000" dirty="0">
                          <a:effectLst/>
                          <a:latin typeface="Sylfaen" pitchFamily="18" charset="0"/>
                        </a:rPr>
                        <a:t>სამცხე-ჯავახეთისა და ქვემო ქართლის რესპონდენტების აბსოლუტური უმრავლესობა აცხადებს, რომ მათ იციან ახალი კორონავირუსის არსებობის შესახებ.</a:t>
                      </a:r>
                      <a:endParaRPr lang="ka-GE" sz="20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9" name="Table 8">
            <a:extLst>
              <a:ext uri="{FF2B5EF4-FFF2-40B4-BE49-F238E27FC236}">
                <a16:creationId xmlns:a16="http://schemas.microsoft.com/office/drawing/2014/main" id="{39B7B132-23F4-4133-B2A0-1A80B1F54F78}"/>
              </a:ext>
            </a:extLst>
          </p:cNvPr>
          <p:cNvGraphicFramePr>
            <a:graphicFrameLocks noGrp="1"/>
          </p:cNvGraphicFramePr>
          <p:nvPr>
            <p:extLst>
              <p:ext uri="{D42A27DB-BD31-4B8C-83A1-F6EECF244321}">
                <p14:modId xmlns:p14="http://schemas.microsoft.com/office/powerpoint/2010/main" val="449280599"/>
              </p:ext>
            </p:extLst>
          </p:nvPr>
        </p:nvGraphicFramePr>
        <p:xfrm>
          <a:off x="152400" y="533400"/>
          <a:ext cx="4038600" cy="58699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კორონავირუსის ცნობადობა</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6" name="Chart 5"/>
          <p:cNvGraphicFramePr/>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2184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809613037"/>
              </p:ext>
            </p:extLst>
          </p:nvPr>
        </p:nvGraphicFramePr>
        <p:xfrm>
          <a:off x="4343400" y="0"/>
          <a:ext cx="4800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742976339"/>
              </p:ext>
            </p:extLst>
          </p:nvPr>
        </p:nvGraphicFramePr>
        <p:xfrm>
          <a:off x="152400" y="533400"/>
          <a:ext cx="4038600" cy="88049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კორონავირუსის შესახებ საკუთარი ცოდნის შეფასება</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80842130"/>
              </p:ext>
            </p:extLst>
          </p:nvPr>
        </p:nvGraphicFramePr>
        <p:xfrm>
          <a:off x="152400" y="1524000"/>
          <a:ext cx="4038600" cy="493776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ka-GE" sz="1600" b="1" kern="1200" dirty="0">
                          <a:solidFill>
                            <a:schemeClr val="lt1"/>
                          </a:solidFill>
                          <a:effectLst/>
                          <a:latin typeface="Sylfaen" pitchFamily="18" charset="0"/>
                          <a:ea typeface="+mn-ea"/>
                          <a:cs typeface="+mn-cs"/>
                        </a:rPr>
                        <a:t>ორივე რეგიონის რესპონდენტებს გააჩნიათ მაღალი თვითშეფასება, როდესაც ისინი ახალი კორონავირუსის და მისი გავრცელების შესახებ საკუთარი ცოდნის დონეს აფასებენ</a:t>
                      </a:r>
                      <a:r>
                        <a:rPr lang="ka-GE" sz="1600" b="1" kern="1200" dirty="0">
                          <a:solidFill>
                            <a:schemeClr val="bg1"/>
                          </a:solidFill>
                          <a:effectLst/>
                          <a:latin typeface="Sylfaen" pitchFamily="18" charset="0"/>
                          <a:ea typeface="+mn-ea"/>
                          <a:cs typeface="+mn-cs"/>
                        </a:rPr>
                        <a:t>:</a:t>
                      </a:r>
                      <a:r>
                        <a:rPr lang="ka-GE" sz="1600" b="1" kern="1200" baseline="0" dirty="0">
                          <a:solidFill>
                            <a:schemeClr val="bg1"/>
                          </a:solidFill>
                          <a:effectLst/>
                          <a:latin typeface="Sylfaen" pitchFamily="18" charset="0"/>
                          <a:ea typeface="+mn-ea"/>
                          <a:cs typeface="+mn-cs"/>
                        </a:rPr>
                        <a:t> შეფასების 7 ქულიან სკალაზე, როგორც სამცხე-ჯავახეთის, ასევე, ქვემო ქართლის რესპონდენტები საკუთარ ცოდნას შეფასების დადებით ველში ათავსებს. </a:t>
                      </a:r>
                    </a:p>
                    <a:p>
                      <a:endParaRPr lang="ka-GE" sz="1600" b="1" kern="1200" baseline="0" dirty="0">
                        <a:solidFill>
                          <a:schemeClr val="bg1"/>
                        </a:solidFill>
                        <a:effectLst/>
                        <a:latin typeface="Sylfaen" pitchFamily="18" charset="0"/>
                        <a:ea typeface="+mn-ea"/>
                        <a:cs typeface="+mn-cs"/>
                      </a:endParaRPr>
                    </a:p>
                    <a:p>
                      <a:pPr algn="ctr"/>
                      <a:r>
                        <a:rPr lang="ka-GE" sz="1400" b="1" kern="1200" baseline="0" dirty="0">
                          <a:solidFill>
                            <a:srgbClr val="C00000"/>
                          </a:solidFill>
                          <a:effectLst/>
                          <a:latin typeface="Sylfaen" pitchFamily="18" charset="0"/>
                          <a:ea typeface="+mn-ea"/>
                          <a:cs typeface="+mn-cs"/>
                        </a:rPr>
                        <a:t>მაღალი თვითშეფასების მიუხედავად, რეგიონების მოსახლეობის შეფასებები უფრო მოკრძალებულია საქართელოს მოსახლეობასთან შედარებით. ეს განსაკუთღებით სამცხე-ჯავახეთის სამიზნე მუნიციპალიტეტების მოსახლეობას ეხება.</a:t>
                      </a: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en-US" sz="1600" dirty="0">
                        <a:solidFill>
                          <a:schemeClr val="bg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5CA44C6-C8C6-43DB-B4A7-38F70D269CB2}"/>
              </a:ext>
            </a:extLst>
          </p:cNvPr>
          <p:cNvSpPr>
            <a:spLocks noGrp="1"/>
          </p:cNvSpPr>
          <p:nvPr>
            <p:ph type="body" sz="half" idx="2"/>
          </p:nvPr>
        </p:nvSpPr>
        <p:spPr>
          <a:xfrm>
            <a:off x="190500" y="1196990"/>
            <a:ext cx="3581400" cy="5203810"/>
          </a:xfrm>
          <a:solidFill>
            <a:schemeClr val="accent1"/>
          </a:solidFill>
        </p:spPr>
        <p:txBody>
          <a:bodyPr>
            <a:normAutofit lnSpcReduction="10000"/>
          </a:bodyPr>
          <a:lstStyle/>
          <a:p>
            <a:r>
              <a:rPr lang="ka-GE" b="1" dirty="0">
                <a:solidFill>
                  <a:schemeClr val="lt1"/>
                </a:solidFill>
                <a:latin typeface="Sylfaen" pitchFamily="18" charset="0"/>
              </a:rPr>
              <a:t>რესპონდენტთა მაღალ თვითშეფასებას, მეტწილად, გააჩნია ობიექტური საფუძველი: როგორც სამცხე-ჯავახეთის, ასევე, ქვემო ქართლის რესპონდენტთა დიდი უმრავლესობა სწორად განსაზღვრავს:</a:t>
            </a:r>
          </a:p>
          <a:p>
            <a:endParaRPr lang="ka-GE" b="1" dirty="0">
              <a:solidFill>
                <a:schemeClr val="lt1"/>
              </a:solidFill>
              <a:latin typeface="Sylfaen" pitchFamily="18" charset="0"/>
            </a:endParaRPr>
          </a:p>
          <a:p>
            <a:pPr marL="285750" lvl="0" indent="-285750">
              <a:spcBef>
                <a:spcPts val="0"/>
              </a:spcBef>
              <a:buFont typeface="Arial" panose="020B0604020202020204" pitchFamily="34" charset="0"/>
              <a:buChar char="•"/>
              <a:defRPr/>
            </a:pPr>
            <a:r>
              <a:rPr lang="ka-GE" b="1" dirty="0">
                <a:solidFill>
                  <a:schemeClr val="lt1"/>
                </a:solidFill>
                <a:latin typeface="Sylfaen" pitchFamily="18" charset="0"/>
              </a:rPr>
              <a:t>დაინფიცირების რისკ ჯგუფებს</a:t>
            </a:r>
          </a:p>
          <a:p>
            <a:pPr marL="285750" indent="-285750">
              <a:buFont typeface="Arial" panose="020B0604020202020204" pitchFamily="34" charset="0"/>
              <a:buChar char="•"/>
            </a:pPr>
            <a:r>
              <a:rPr lang="ka-GE" b="1" dirty="0">
                <a:solidFill>
                  <a:schemeClr val="lt1"/>
                </a:solidFill>
                <a:latin typeface="Sylfaen" pitchFamily="18" charset="0"/>
              </a:rPr>
              <a:t>დაინფიცირების სიმპტომებს</a:t>
            </a:r>
          </a:p>
          <a:p>
            <a:pPr marL="285750" indent="-285750">
              <a:buFont typeface="Arial" panose="020B0604020202020204" pitchFamily="34" charset="0"/>
              <a:buChar char="•"/>
            </a:pPr>
            <a:r>
              <a:rPr lang="ka-GE" b="1" dirty="0">
                <a:solidFill>
                  <a:schemeClr val="lt1"/>
                </a:solidFill>
                <a:latin typeface="Sylfaen" pitchFamily="18" charset="0"/>
              </a:rPr>
              <a:t>სარისკო ქცევებს</a:t>
            </a:r>
          </a:p>
          <a:p>
            <a:pPr marL="285750" lvl="0" indent="-285750">
              <a:spcBef>
                <a:spcPts val="0"/>
              </a:spcBef>
              <a:buFont typeface="Arial" panose="020B0604020202020204" pitchFamily="34" charset="0"/>
              <a:buChar char="•"/>
              <a:defRPr/>
            </a:pPr>
            <a:r>
              <a:rPr lang="ka-GE" b="1" dirty="0">
                <a:solidFill>
                  <a:schemeClr val="lt1"/>
                </a:solidFill>
                <a:latin typeface="Sylfaen" pitchFamily="18" charset="0"/>
              </a:rPr>
              <a:t>ვირუსის გავრცელების გზებს </a:t>
            </a:r>
          </a:p>
          <a:p>
            <a:pPr marL="285750" indent="-285750">
              <a:buFont typeface="Arial" panose="020B0604020202020204" pitchFamily="34" charset="0"/>
              <a:buChar char="•"/>
            </a:pPr>
            <a:r>
              <a:rPr lang="ka-GE" b="1" dirty="0">
                <a:solidFill>
                  <a:schemeClr val="lt1"/>
                </a:solidFill>
                <a:latin typeface="Sylfaen" pitchFamily="18" charset="0"/>
              </a:rPr>
              <a:t>პრევენციის გზებს.</a:t>
            </a:r>
          </a:p>
          <a:p>
            <a:endParaRPr lang="ka-GE" dirty="0">
              <a:latin typeface="Sylfaen" pitchFamily="18" charset="0"/>
            </a:endParaRPr>
          </a:p>
          <a:p>
            <a:endParaRPr lang="ka-GE" dirty="0">
              <a:latin typeface="Sylfaen" pitchFamily="18" charset="0"/>
            </a:endParaRPr>
          </a:p>
          <a:p>
            <a:r>
              <a:rPr lang="ka-GE" b="1" dirty="0">
                <a:solidFill>
                  <a:schemeClr val="lt1"/>
                </a:solidFill>
                <a:latin typeface="Sylfaen" pitchFamily="18" charset="0"/>
              </a:rPr>
              <a:t>მაგალითად, ახალი კორონავირუსის სიმპტომების შესახებ რესპონდენტების ცოდნის დონე მაღალია ორივე რეგიონში. ასეთ სიმპტომებად რესპონდენტების აბსოლუტური უმრავლესობა ასახელებს მომატებულ ტემპერატურას, ხველებას და სუნთქვის უკმარისობას. </a:t>
            </a:r>
          </a:p>
          <a:p>
            <a:endParaRPr lang="ka-GE" dirty="0">
              <a:latin typeface="Sylfaen" pitchFamily="18" charset="0"/>
            </a:endParaRPr>
          </a:p>
          <a:p>
            <a:r>
              <a:rPr lang="ka-GE" dirty="0">
                <a:latin typeface="Sylfaen" pitchFamily="18" charset="0"/>
              </a:rPr>
              <a:t>. </a:t>
            </a:r>
          </a:p>
        </p:txBody>
      </p:sp>
      <p:graphicFrame>
        <p:nvGraphicFramePr>
          <p:cNvPr id="5" name="Content Placeholder 4">
            <a:extLst>
              <a:ext uri="{FF2B5EF4-FFF2-40B4-BE49-F238E27FC236}">
                <a16:creationId xmlns:a16="http://schemas.microsoft.com/office/drawing/2014/main" id="{234CBF65-53C7-4E45-BDEE-350E085162C3}"/>
              </a:ext>
            </a:extLst>
          </p:cNvPr>
          <p:cNvGraphicFramePr>
            <a:graphicFrameLocks noGrp="1"/>
          </p:cNvGraphicFramePr>
          <p:nvPr>
            <p:ph idx="1"/>
            <p:extLst/>
          </p:nvPr>
        </p:nvGraphicFramePr>
        <p:xfrm>
          <a:off x="4191000" y="273050"/>
          <a:ext cx="4800600" cy="65849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690A023B-FF02-4D45-8196-D2A1A2B82ADC}"/>
              </a:ext>
            </a:extLst>
          </p:cNvPr>
          <p:cNvGraphicFramePr>
            <a:graphicFrameLocks noGrp="1"/>
          </p:cNvGraphicFramePr>
          <p:nvPr>
            <p:extLst>
              <p:ext uri="{D42A27DB-BD31-4B8C-83A1-F6EECF244321}">
                <p14:modId xmlns:p14="http://schemas.microsoft.com/office/powerpoint/2010/main" val="2250938406"/>
              </p:ext>
            </p:extLst>
          </p:nvPr>
        </p:nvGraphicFramePr>
        <p:xfrm>
          <a:off x="152400" y="273050"/>
          <a:ext cx="3657600" cy="880491"/>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669468548"/>
                    </a:ext>
                  </a:extLst>
                </a:gridCol>
              </a:tblGrid>
              <a:tr h="0">
                <a:tc>
                  <a:txBody>
                    <a:bodyPr/>
                    <a:lstStyle/>
                    <a:p>
                      <a:pPr marL="0" marR="0" algn="ctr" defTabSz="914400" rtl="0" eaLnBrk="1" latinLnBrk="0" hangingPunct="1">
                        <a:lnSpc>
                          <a:spcPct val="107000"/>
                        </a:lnSpc>
                        <a:spcBef>
                          <a:spcPts val="0"/>
                        </a:spcBef>
                        <a:spcAft>
                          <a:spcPts val="0"/>
                        </a:spcAft>
                      </a:pPr>
                      <a:r>
                        <a:rPr lang="en-US" sz="1800" b="1" kern="1200" dirty="0">
                          <a:solidFill>
                            <a:schemeClr val="tx1"/>
                          </a:solidFill>
                          <a:effectLst/>
                          <a:latin typeface="Sylfaen" pitchFamily="18" charset="0"/>
                          <a:ea typeface="+mn-ea"/>
                          <a:cs typeface="+mn-cs"/>
                        </a:rPr>
                        <a:t>ც</a:t>
                      </a:r>
                      <a:r>
                        <a:rPr lang="ka-GE" sz="1800" b="1" kern="1200" dirty="0">
                          <a:solidFill>
                            <a:schemeClr val="tx1"/>
                          </a:solidFill>
                          <a:effectLst/>
                          <a:latin typeface="Sylfaen" pitchFamily="18" charset="0"/>
                          <a:ea typeface="+mn-ea"/>
                          <a:cs typeface="+mn-cs"/>
                        </a:rPr>
                        <a:t>ოდნის ობიექტური მაჩვენებლები</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Tree>
    <p:extLst>
      <p:ext uri="{BB962C8B-B14F-4D97-AF65-F5344CB8AC3E}">
        <p14:creationId xmlns:p14="http://schemas.microsoft.com/office/powerpoint/2010/main" val="973551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5119</TotalTime>
  <Words>4864</Words>
  <Application>Microsoft Office PowerPoint</Application>
  <PresentationFormat>On-screen Show (4:3)</PresentationFormat>
  <Paragraphs>1001</Paragraphs>
  <Slides>48</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Sylfaen</vt:lpstr>
      <vt:lpstr>Office Theme</vt:lpstr>
      <vt:lpstr>ეთნიკური უმცირესობების ცოდნის, რისკების აღქმის, პრევენციული ქცევებისა და საჯარო ნდობის მონიტორინგი, კორონავირუსის პანდემიის ფონზე საქართველოში (მეოთხე ტალღის კვლევის ანგარიში) </vt:lpstr>
      <vt:lpstr>მეთოდოლოგია</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გმადლობთ ყურადღებისთვის!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GVINIANIDZE, Kakha</cp:lastModifiedBy>
  <cp:revision>223</cp:revision>
  <dcterms:created xsi:type="dcterms:W3CDTF">2020-05-11T17:55:39Z</dcterms:created>
  <dcterms:modified xsi:type="dcterms:W3CDTF">2020-07-15T14:00:29Z</dcterms:modified>
</cp:coreProperties>
</file>